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12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624" cy="493395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139" y="1"/>
            <a:ext cx="2918037" cy="493395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8140C898-3ECB-428B-835F-DC9596C86968}" type="datetimeFigureOut">
              <a:rPr kumimoji="1" lang="ja-JP" altLang="en-US" smtClean="0"/>
              <a:t>2015/6/24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2225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370" y="4686459"/>
            <a:ext cx="5388610" cy="4440555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332"/>
            <a:ext cx="2919624" cy="493394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139" y="9371332"/>
            <a:ext cx="2918037" cy="493394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3B40EB09-FDB0-4986-B565-634E13544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04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EB09-FDB0-4986-B565-634E13544FC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51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88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00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2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7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93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4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94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62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611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800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473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1522-4B18-452C-83ED-08932C6AD8E0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132E-1A9A-4131-886F-3AA9EBAAA71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0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6632" y="48367"/>
            <a:ext cx="6624736" cy="936104"/>
          </a:xfrm>
          <a:prstGeom prst="roundRect">
            <a:avLst>
              <a:gd name="adj" fmla="val 13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ea typeface="ＤＦ特太ゴシック体" panose="02010609000101010101" pitchFamily="1" charset="-128"/>
              </a:rPr>
              <a:t> </a:t>
            </a:r>
            <a:r>
              <a:rPr lang="ja-JP" altLang="en-US" sz="2400" dirty="0" smtClean="0">
                <a:ea typeface="ＤＦ特太ゴシック体" panose="02010609000101010101" pitchFamily="1" charset="-128"/>
              </a:rPr>
              <a:t>○○小学校    </a:t>
            </a:r>
            <a:r>
              <a:rPr lang="ja-JP" altLang="en-US" sz="3200" dirty="0" smtClean="0">
                <a:ea typeface="ＤＦ特太ゴシック体" panose="02010609000101010101" pitchFamily="1" charset="-128"/>
              </a:rPr>
              <a:t>すまあと通信</a:t>
            </a:r>
            <a:endParaRPr kumimoji="1" lang="ja-JP" altLang="en-US" sz="3200" dirty="0">
              <a:ea typeface="ＤＦ特太ゴシック体" panose="02010609000101010101" pitchFamily="1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941168" y="97004"/>
            <a:ext cx="1735856" cy="804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第　</a:t>
            </a:r>
            <a:r>
              <a:rPr lang="ja-JP" altLang="en-US" sz="1200" dirty="0">
                <a:ea typeface="ＤＨＰ平成明朝体W7" panose="02010601000101010101" pitchFamily="2" charset="-128"/>
              </a:rPr>
              <a:t>１</a:t>
            </a:r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　号</a:t>
            </a:r>
            <a:endParaRPr kumimoji="1"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lang="ja-JP" altLang="en-US" sz="1200" dirty="0" smtClean="0">
                <a:ea typeface="ＤＨＰ平成明朝体W7" panose="02010601000101010101" pitchFamily="2" charset="-128"/>
              </a:rPr>
              <a:t>平成</a:t>
            </a:r>
            <a:r>
              <a:rPr lang="en-US" altLang="ja-JP" sz="1200" dirty="0" smtClean="0">
                <a:ea typeface="ＤＨＰ平成明朝体W7" panose="02010601000101010101" pitchFamily="2" charset="-128"/>
              </a:rPr>
              <a:t>27</a:t>
            </a:r>
            <a:r>
              <a:rPr lang="ja-JP" altLang="en-US" sz="1200" dirty="0" smtClean="0">
                <a:ea typeface="ＤＨＰ平成明朝体W7" panose="02010601000101010101" pitchFamily="2" charset="-128"/>
              </a:rPr>
              <a:t>年　月　日</a:t>
            </a:r>
            <a:endParaRPr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lang="ja-JP" altLang="en-US" sz="1200" dirty="0" smtClean="0">
                <a:ea typeface="ＤＨＰ平成明朝体W7" panose="02010601000101010101" pitchFamily="2" charset="-128"/>
              </a:rPr>
              <a:t>○○○○○</a:t>
            </a:r>
            <a:r>
              <a:rPr lang="ja-JP" altLang="en-US" sz="1200" dirty="0" smtClean="0">
                <a:ea typeface="ＤＨＰ平成明朝体W7" panose="02010601000101010101" pitchFamily="2" charset="-128"/>
              </a:rPr>
              <a:t>小学校</a:t>
            </a:r>
            <a:endParaRPr lang="en-US" altLang="ja-JP" sz="1200" dirty="0" smtClean="0">
              <a:ea typeface="ＤＨＰ平成明朝体W7" panose="02010601000101010101" pitchFamily="2" charset="-128"/>
            </a:endParaRPr>
          </a:p>
          <a:p>
            <a:pPr algn="ctr"/>
            <a:r>
              <a:rPr kumimoji="1" lang="ja-JP" altLang="en-US" sz="1200" dirty="0" smtClean="0">
                <a:ea typeface="ＤＨＰ平成明朝体W7" panose="02010601000101010101" pitchFamily="2" charset="-128"/>
              </a:rPr>
              <a:t>校　長　○○○○○</a:t>
            </a:r>
            <a:endParaRPr kumimoji="1" lang="ja-JP" altLang="en-US" sz="1200" dirty="0">
              <a:ea typeface="ＤＨＰ平成明朝体W7" panose="02010601000101010101" pitchFamily="2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85" y="1892015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ゲームやスマホ、やりすぎていませんか？</a:t>
            </a:r>
            <a:endParaRPr kumimoji="1"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3502" y="2354034"/>
            <a:ext cx="6653311" cy="5720756"/>
            <a:chOff x="101300" y="1503421"/>
            <a:chExt cx="6653311" cy="5931391"/>
          </a:xfrm>
        </p:grpSpPr>
        <p:sp>
          <p:nvSpPr>
            <p:cNvPr id="7" name="正方形/長方形 6"/>
            <p:cNvSpPr/>
            <p:nvPr/>
          </p:nvSpPr>
          <p:spPr>
            <a:xfrm>
              <a:off x="103185" y="1503421"/>
              <a:ext cx="3312368" cy="29286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442243" y="1503421"/>
              <a:ext cx="3312368" cy="292868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01300" y="4460339"/>
              <a:ext cx="3312368" cy="292868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437503" y="4458428"/>
              <a:ext cx="3312368" cy="292868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039401" y="1503421"/>
              <a:ext cx="374267" cy="3309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377557" y="1503421"/>
              <a:ext cx="371744" cy="3286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２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80382" y="4460339"/>
              <a:ext cx="312399" cy="27621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３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427351" y="4469441"/>
              <a:ext cx="327260" cy="28935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４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447551" y="1558140"/>
              <a:ext cx="2799779" cy="54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ゲームにどんどんはまって、夜なかなか眠れなかったり･･･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18988" y="1570495"/>
              <a:ext cx="2799779" cy="54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食事をしているときまで、スマホを手ばなせなかったり･･･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9036" y="4543507"/>
              <a:ext cx="2799779" cy="757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夜眠れないために、遅刻をしたり、授業中居眠りをしてしまったり･･･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283" y="5004047"/>
              <a:ext cx="1455540" cy="1473966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57" y="5338563"/>
              <a:ext cx="1535502" cy="2096249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3469270" y="4530197"/>
              <a:ext cx="2799779" cy="536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勉強</a:t>
              </a:r>
              <a:r>
                <a:rPr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がついていけず、点数がさがったり･･･</a:t>
              </a:r>
              <a:endPara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688" y="5115918"/>
              <a:ext cx="1632134" cy="1760338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384" y="5545604"/>
              <a:ext cx="1247043" cy="1685193"/>
            </a:xfrm>
            <a:prstGeom prst="rect">
              <a:avLst/>
            </a:prstGeom>
          </p:spPr>
        </p:pic>
      </p:grpSp>
      <p:sp>
        <p:nvSpPr>
          <p:cNvPr id="28" name="角丸四角形 27"/>
          <p:cNvSpPr/>
          <p:nvPr/>
        </p:nvSpPr>
        <p:spPr>
          <a:xfrm>
            <a:off x="101301" y="8097921"/>
            <a:ext cx="6653311" cy="1735158"/>
          </a:xfrm>
          <a:prstGeom prst="roundRect">
            <a:avLst>
              <a:gd name="adj" fmla="val 72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116632" y="1064568"/>
            <a:ext cx="6611289" cy="798263"/>
          </a:xfrm>
          <a:prstGeom prst="roundRect">
            <a:avLst>
              <a:gd name="adj" fmla="val 11793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　今月から、情報モラルに関する「すまあと通信」を発信します。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「すまあと通信」の「すまあと」には、次のような意味を込めてみました。</a:t>
            </a:r>
            <a:endParaRPr lang="en-US" altLang="ja-JP" sz="1200" dirty="0" smtClean="0"/>
          </a:p>
          <a:p>
            <a:pPr algn="ctr"/>
            <a:r>
              <a:rPr kumimoji="1" lang="en-US" altLang="ja-JP" sz="1450" b="1" dirty="0" smtClean="0"/>
              <a:t>『</a:t>
            </a:r>
            <a:r>
              <a:rPr kumimoji="1" lang="ja-JP" altLang="en-US" sz="1450" b="1" dirty="0" smtClean="0">
                <a:solidFill>
                  <a:srgbClr val="FF0000"/>
                </a:solidFill>
              </a:rPr>
              <a:t>す</a:t>
            </a:r>
            <a:r>
              <a:rPr kumimoji="1" lang="ja-JP" altLang="en-US" sz="1450" b="1" dirty="0" smtClean="0"/>
              <a:t>：スマートに</a:t>
            </a:r>
            <a:r>
              <a:rPr kumimoji="1" lang="en-US" altLang="ja-JP" sz="1450" b="1" dirty="0" smtClean="0"/>
              <a:t>』『</a:t>
            </a:r>
            <a:r>
              <a:rPr kumimoji="1" lang="ja-JP" altLang="en-US" sz="1450" b="1" dirty="0" smtClean="0">
                <a:solidFill>
                  <a:srgbClr val="FF0000"/>
                </a:solidFill>
              </a:rPr>
              <a:t>ま</a:t>
            </a:r>
            <a:r>
              <a:rPr kumimoji="1" lang="ja-JP" altLang="en-US" sz="1450" b="1" dirty="0" smtClean="0"/>
              <a:t>：マナーを守って</a:t>
            </a:r>
            <a:r>
              <a:rPr kumimoji="1" lang="en-US" altLang="ja-JP" sz="1450" b="1" dirty="0" smtClean="0"/>
              <a:t>』『</a:t>
            </a:r>
            <a:r>
              <a:rPr kumimoji="1" lang="ja-JP" altLang="en-US" sz="1450" b="1" dirty="0" smtClean="0">
                <a:solidFill>
                  <a:srgbClr val="FF0000"/>
                </a:solidFill>
              </a:rPr>
              <a:t>あ</a:t>
            </a:r>
            <a:r>
              <a:rPr kumimoji="1" lang="ja-JP" altLang="en-US" sz="1450" b="1" dirty="0" smtClean="0"/>
              <a:t>：相手の立場になって</a:t>
            </a:r>
            <a:r>
              <a:rPr kumimoji="1" lang="en-US" altLang="ja-JP" sz="1450" b="1" dirty="0" smtClean="0"/>
              <a:t>』</a:t>
            </a:r>
            <a:r>
              <a:rPr lang="en-US" altLang="ja-JP" sz="1450" b="1" dirty="0" smtClean="0"/>
              <a:t>『</a:t>
            </a:r>
            <a:r>
              <a:rPr lang="ja-JP" altLang="en-US" sz="1450" b="1" dirty="0" smtClean="0">
                <a:solidFill>
                  <a:srgbClr val="FF0000"/>
                </a:solidFill>
              </a:rPr>
              <a:t>と</a:t>
            </a:r>
            <a:r>
              <a:rPr lang="ja-JP" altLang="en-US" sz="1450" b="1" dirty="0" smtClean="0"/>
              <a:t>：ともに生きる</a:t>
            </a:r>
            <a:r>
              <a:rPr lang="en-US" altLang="ja-JP" sz="1450" b="1" dirty="0" smtClean="0"/>
              <a:t>』</a:t>
            </a:r>
            <a:endParaRPr kumimoji="1" lang="ja-JP" altLang="en-US" sz="1450" b="1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1692613" y="8189480"/>
            <a:ext cx="4984412" cy="1588056"/>
          </a:xfrm>
          <a:prstGeom prst="wedgeRoundRectCallout">
            <a:avLst>
              <a:gd name="adj1" fmla="val -56252"/>
              <a:gd name="adj2" fmla="val -36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お家</a:t>
            </a:r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のゲームやスマホのルールはありますか？</a:t>
            </a:r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お父さん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お母さん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と話し合って、ルールを決めましょう。ルールが守れなかった時の決まりもきちんと作っておきましょう。</a:t>
            </a:r>
            <a:endParaRPr lang="en-US" altLang="ja-JP" sz="1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ゲームやスマホの使いすぎは「ネット依存」という病気にもつながります。ネット依存になると、イライラしたり暴力をふるったりするようになるそうです。ゲームやスマホでは経験できない、毎日の学校やお家での生活も大切にしましょう。</a:t>
            </a:r>
            <a:endParaRPr kumimoji="1" lang="ja-JP" altLang="en-US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6" y="3000370"/>
            <a:ext cx="2113413" cy="203151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8" y="3139503"/>
            <a:ext cx="1404081" cy="18627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51" y="2996605"/>
            <a:ext cx="1683873" cy="137656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101301" y="8189480"/>
            <a:ext cx="1656184" cy="1601885"/>
            <a:chOff x="101301" y="8189480"/>
            <a:chExt cx="1656184" cy="1601885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101301" y="8189480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マモル先生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から</a:t>
              </a:r>
              <a:endPara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023" y="8497257"/>
              <a:ext cx="1250431" cy="1294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09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76</Words>
  <Application>Microsoft Office PowerPoint</Application>
  <PresentationFormat>A4 210 x 297 mm</PresentationFormat>
  <Paragraphs>21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福島県教育センター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福島県教育センター</dc:creator>
  <cp:lastModifiedBy>福島県教育センター</cp:lastModifiedBy>
  <cp:revision>21</cp:revision>
  <cp:lastPrinted>2015-06-24T02:57:23Z</cp:lastPrinted>
  <dcterms:created xsi:type="dcterms:W3CDTF">2015-05-13T02:26:19Z</dcterms:created>
  <dcterms:modified xsi:type="dcterms:W3CDTF">2015-06-24T02:57:31Z</dcterms:modified>
</cp:coreProperties>
</file>