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1896" y="-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1522-4B18-452C-83ED-08932C6AD8E0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132E-1A9A-4131-886F-3AA9EBAAA71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9887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1522-4B18-452C-83ED-08932C6AD8E0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132E-1A9A-4131-886F-3AA9EBAAA71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500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1522-4B18-452C-83ED-08932C6AD8E0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132E-1A9A-4131-886F-3AA9EBAAA71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728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1522-4B18-452C-83ED-08932C6AD8E0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132E-1A9A-4131-886F-3AA9EBAAA71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670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1522-4B18-452C-83ED-08932C6AD8E0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132E-1A9A-4131-886F-3AA9EBAAA71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93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1522-4B18-452C-83ED-08932C6AD8E0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132E-1A9A-4131-886F-3AA9EBAAA71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74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1522-4B18-452C-83ED-08932C6AD8E0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132E-1A9A-4131-886F-3AA9EBAAA71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994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1522-4B18-452C-83ED-08932C6AD8E0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132E-1A9A-4131-886F-3AA9EBAAA71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662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1522-4B18-452C-83ED-08932C6AD8E0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132E-1A9A-4131-886F-3AA9EBAAA71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611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1522-4B18-452C-83ED-08932C6AD8E0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132E-1A9A-4131-886F-3AA9EBAAA71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8009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1522-4B18-452C-83ED-08932C6AD8E0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132E-1A9A-4131-886F-3AA9EBAAA71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4735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C1522-4B18-452C-83ED-08932C6AD8E0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5132E-1A9A-4131-886F-3AA9EBAAA71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907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16632" y="48367"/>
            <a:ext cx="6624736" cy="936104"/>
          </a:xfrm>
          <a:prstGeom prst="roundRect">
            <a:avLst>
              <a:gd name="adj" fmla="val 133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 smtClean="0">
                <a:ea typeface="ＤＦ特太ゴシック体" panose="02010609000101010101" pitchFamily="1" charset="-128"/>
              </a:rPr>
              <a:t>  </a:t>
            </a:r>
            <a:r>
              <a:rPr lang="ja-JP" altLang="en-US" sz="2800" dirty="0" smtClean="0">
                <a:ea typeface="ＤＦ特太ゴシック体" panose="02010609000101010101" pitchFamily="1" charset="-128"/>
              </a:rPr>
              <a:t>○○</a:t>
            </a:r>
            <a:r>
              <a:rPr lang="ja-JP" altLang="en-US" sz="2400" dirty="0" smtClean="0">
                <a:ea typeface="ＤＦ特太ゴシック体" panose="02010609000101010101" pitchFamily="1" charset="-128"/>
              </a:rPr>
              <a:t>小学校    </a:t>
            </a:r>
            <a:r>
              <a:rPr lang="ja-JP" altLang="en-US" sz="3200" dirty="0" smtClean="0">
                <a:ea typeface="ＤＦ特太ゴシック体" panose="02010609000101010101" pitchFamily="1" charset="-128"/>
              </a:rPr>
              <a:t>すまあと通信</a:t>
            </a:r>
            <a:endParaRPr kumimoji="1" lang="ja-JP" altLang="en-US" sz="3200" dirty="0">
              <a:ea typeface="ＤＦ特太ゴシック体" panose="02010609000101010101" pitchFamily="1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3185" y="1892015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お友達</a:t>
            </a:r>
            <a:r>
              <a:rPr lang="ja-JP" altLang="en-US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の写真、かってに広めて大丈夫</a:t>
            </a:r>
            <a:r>
              <a:rPr kumimoji="1" lang="ja-JP" altLang="en-US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？</a:t>
            </a:r>
            <a:endParaRPr kumimoji="1" lang="en-US" altLang="ja-JP" sz="20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02243" y="2392232"/>
            <a:ext cx="6651426" cy="5676598"/>
            <a:chOff x="103185" y="1503421"/>
            <a:chExt cx="6651426" cy="5885607"/>
          </a:xfrm>
        </p:grpSpPr>
        <p:sp>
          <p:nvSpPr>
            <p:cNvPr id="7" name="正方形/長方形 6"/>
            <p:cNvSpPr/>
            <p:nvPr/>
          </p:nvSpPr>
          <p:spPr>
            <a:xfrm>
              <a:off x="103185" y="1503421"/>
              <a:ext cx="3312368" cy="292868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3442243" y="1503421"/>
              <a:ext cx="3312368" cy="292868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11028" y="4460339"/>
              <a:ext cx="3312368" cy="292868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437503" y="4458428"/>
              <a:ext cx="3312368" cy="292868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3039401" y="1503421"/>
              <a:ext cx="374267" cy="33091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１</a:t>
              </a:r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6377557" y="1503421"/>
              <a:ext cx="371744" cy="32868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２</a:t>
              </a:r>
              <a:endParaRPr kumimoji="1" lang="ja-JP" altLang="en-US" dirty="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3080382" y="4460339"/>
              <a:ext cx="312399" cy="276213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３</a:t>
              </a:r>
              <a:endParaRPr kumimoji="1" lang="ja-JP" altLang="en-US" dirty="0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427351" y="4469441"/>
              <a:ext cx="327260" cy="289353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４</a:t>
              </a:r>
              <a:endParaRPr kumimoji="1" lang="ja-JP" altLang="en-US" dirty="0"/>
            </a:p>
          </p:txBody>
        </p:sp>
      </p:grpSp>
      <p:sp>
        <p:nvSpPr>
          <p:cNvPr id="28" name="角丸四角形 27"/>
          <p:cNvSpPr/>
          <p:nvPr/>
        </p:nvSpPr>
        <p:spPr>
          <a:xfrm>
            <a:off x="101301" y="8097921"/>
            <a:ext cx="6653311" cy="1735158"/>
          </a:xfrm>
          <a:prstGeom prst="roundRect">
            <a:avLst>
              <a:gd name="adj" fmla="val 725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角丸四角形 2"/>
          <p:cNvSpPr/>
          <p:nvPr/>
        </p:nvSpPr>
        <p:spPr>
          <a:xfrm>
            <a:off x="116632" y="1064568"/>
            <a:ext cx="6611289" cy="798263"/>
          </a:xfrm>
          <a:prstGeom prst="roundRect">
            <a:avLst>
              <a:gd name="adj" fmla="val 11793"/>
            </a:avLst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200" dirty="0" smtClean="0"/>
              <a:t>　　すまこさんは、変顔をしているすまおくんの写真をとって、インターネットに広めてしまいました。</a:t>
            </a:r>
            <a:endParaRPr lang="en-US" altLang="ja-JP" sz="1200" dirty="0" smtClean="0"/>
          </a:p>
          <a:p>
            <a:r>
              <a:rPr lang="ja-JP" altLang="en-US" sz="1200" dirty="0"/>
              <a:t>　</a:t>
            </a:r>
            <a:r>
              <a:rPr lang="ja-JP" altLang="en-US" sz="1200" dirty="0" smtClean="0"/>
              <a:t>その後、すまおくんはどうなってしまうのでしょう？</a:t>
            </a:r>
            <a:endParaRPr lang="en-US" altLang="ja-JP" sz="1200" dirty="0" smtClean="0"/>
          </a:p>
        </p:txBody>
      </p:sp>
      <p:sp>
        <p:nvSpPr>
          <p:cNvPr id="11" name="角丸四角形吹き出し 10"/>
          <p:cNvSpPr/>
          <p:nvPr/>
        </p:nvSpPr>
        <p:spPr>
          <a:xfrm>
            <a:off x="1692613" y="8189480"/>
            <a:ext cx="4984412" cy="1588056"/>
          </a:xfrm>
          <a:prstGeom prst="wedgeRoundRectCallout">
            <a:avLst>
              <a:gd name="adj1" fmla="val -56252"/>
              <a:gd name="adj2" fmla="val -365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人をとった写真には肖像権（しょうぞうけん）といって、写真をとられた人を守るための権利があります。</a:t>
            </a:r>
            <a:endParaRPr lang="en-US" altLang="ja-JP" sz="13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「おもしろいから」、「みんなに見せたいから」、「ウケルから」と、勝手に写真にとったり、インターネットにのせたりするのはいけないことです。</a:t>
            </a:r>
            <a:endParaRPr kumimoji="1" lang="en-US" altLang="ja-JP" sz="13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写真</a:t>
            </a:r>
            <a:r>
              <a:rPr lang="ja-JP" altLang="en-US" sz="1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をとったり、インターネットにのせたりするときは、きちんとお友達に相談することも大切ですね。</a:t>
            </a:r>
            <a:endParaRPr lang="en-US" altLang="ja-JP" sz="13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4938406" y="113987"/>
            <a:ext cx="1735856" cy="8048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200" dirty="0" smtClean="0">
                <a:ea typeface="ＤＨＰ平成明朝体W7" panose="02010601000101010101" pitchFamily="2" charset="-128"/>
              </a:rPr>
              <a:t>第　６　号</a:t>
            </a:r>
            <a:endParaRPr kumimoji="1" lang="en-US" altLang="ja-JP" sz="1200" dirty="0" smtClean="0">
              <a:ea typeface="ＤＨＰ平成明朝体W7" panose="02010601000101010101" pitchFamily="2" charset="-128"/>
            </a:endParaRPr>
          </a:p>
          <a:p>
            <a:pPr algn="ctr"/>
            <a:r>
              <a:rPr lang="ja-JP" altLang="en-US" sz="1200" dirty="0" smtClean="0">
                <a:ea typeface="ＤＨＰ平成明朝体W7" panose="02010601000101010101" pitchFamily="2" charset="-128"/>
              </a:rPr>
              <a:t>平成</a:t>
            </a:r>
            <a:r>
              <a:rPr lang="en-US" altLang="ja-JP" sz="1200" dirty="0" smtClean="0">
                <a:ea typeface="ＤＨＰ平成明朝体W7" panose="02010601000101010101" pitchFamily="2" charset="-128"/>
              </a:rPr>
              <a:t>27</a:t>
            </a:r>
            <a:r>
              <a:rPr lang="ja-JP" altLang="en-US" sz="1200" dirty="0" smtClean="0">
                <a:ea typeface="ＤＨＰ平成明朝体W7" panose="02010601000101010101" pitchFamily="2" charset="-128"/>
              </a:rPr>
              <a:t>年　月　日</a:t>
            </a:r>
            <a:endParaRPr lang="en-US" altLang="ja-JP" sz="1200" dirty="0" smtClean="0">
              <a:ea typeface="ＤＨＰ平成明朝体W7" panose="02010601000101010101" pitchFamily="2" charset="-128"/>
            </a:endParaRPr>
          </a:p>
          <a:p>
            <a:pPr algn="ctr"/>
            <a:r>
              <a:rPr lang="ja-JP" altLang="en-US" sz="1200" dirty="0" smtClean="0">
                <a:ea typeface="ＤＨＰ平成明朝体W7" panose="02010601000101010101" pitchFamily="2" charset="-128"/>
              </a:rPr>
              <a:t>○○○○○小学校</a:t>
            </a:r>
            <a:endParaRPr lang="en-US" altLang="ja-JP" sz="1200" dirty="0" smtClean="0">
              <a:ea typeface="ＤＨＰ平成明朝体W7" panose="02010601000101010101" pitchFamily="2" charset="-128"/>
            </a:endParaRPr>
          </a:p>
          <a:p>
            <a:pPr algn="ctr"/>
            <a:r>
              <a:rPr kumimoji="1" lang="ja-JP" altLang="en-US" sz="1200" dirty="0" smtClean="0">
                <a:ea typeface="ＤＨＰ平成明朝体W7" panose="02010601000101010101" pitchFamily="2" charset="-128"/>
              </a:rPr>
              <a:t>校　長　</a:t>
            </a:r>
            <a:r>
              <a:rPr kumimoji="1" lang="ja-JP" altLang="en-US" sz="1200" dirty="0" smtClean="0">
                <a:ea typeface="ＤＨＰ平成明朝体W7" panose="02010601000101010101" pitchFamily="2" charset="-128"/>
              </a:rPr>
              <a:t>○○○○○</a:t>
            </a:r>
            <a:endParaRPr kumimoji="1" lang="ja-JP" altLang="en-US" sz="1200" dirty="0">
              <a:ea typeface="ＤＨＰ平成明朝体W7" panose="02010601000101010101" pitchFamily="2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64" y="3382013"/>
            <a:ext cx="1624968" cy="1806359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355" y="3157364"/>
            <a:ext cx="936104" cy="1332670"/>
          </a:xfrm>
          <a:prstGeom prst="rect">
            <a:avLst/>
          </a:prstGeom>
        </p:spPr>
      </p:pic>
      <p:sp>
        <p:nvSpPr>
          <p:cNvPr id="18" name="角丸四角形吹き出し 17"/>
          <p:cNvSpPr/>
          <p:nvPr/>
        </p:nvSpPr>
        <p:spPr>
          <a:xfrm>
            <a:off x="291864" y="2550738"/>
            <a:ext cx="2561072" cy="606626"/>
          </a:xfrm>
          <a:prstGeom prst="wedgeRoundRectCallout">
            <a:avLst>
              <a:gd name="adj1" fmla="val 32343"/>
              <a:gd name="adj2" fmla="val 5929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おもしろい顔！！</a:t>
            </a:r>
            <a:endParaRPr kumimoji="1" lang="en-US" altLang="ja-JP" sz="1600" dirty="0" smtClean="0"/>
          </a:p>
          <a:p>
            <a:pPr algn="ctr"/>
            <a:r>
              <a:rPr kumimoji="1" lang="ja-JP" altLang="en-US" sz="1600" dirty="0" smtClean="0"/>
              <a:t>みんなに送ろう！！</a:t>
            </a:r>
            <a:endParaRPr kumimoji="1" lang="ja-JP" altLang="en-US" sz="1600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843" y="3008784"/>
            <a:ext cx="2379461" cy="2110974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3493958" y="2469199"/>
            <a:ext cx="2930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あっという間に、すまおくんの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写真は広まっていきます。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49434" y="5309250"/>
            <a:ext cx="2930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みんながおもしろがって、いろんなことを言っています。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15" y="6414224"/>
            <a:ext cx="1748588" cy="1624002"/>
          </a:xfrm>
          <a:prstGeom prst="rect">
            <a:avLst/>
          </a:prstGeom>
        </p:spPr>
      </p:pic>
      <p:sp>
        <p:nvSpPr>
          <p:cNvPr id="30" name="角丸四角形吹き出し 29"/>
          <p:cNvSpPr/>
          <p:nvPr/>
        </p:nvSpPr>
        <p:spPr>
          <a:xfrm>
            <a:off x="2213422" y="5961112"/>
            <a:ext cx="1012170" cy="453112"/>
          </a:xfrm>
          <a:prstGeom prst="wedgeRoundRectCallout">
            <a:avLst>
              <a:gd name="adj1" fmla="val -48180"/>
              <a:gd name="adj2" fmla="val 7212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 smtClean="0"/>
              <a:t>へんな顔！！</a:t>
            </a:r>
            <a:endParaRPr kumimoji="1" lang="ja-JP" altLang="en-US" sz="1050" dirty="0"/>
          </a:p>
        </p:txBody>
      </p:sp>
      <p:sp>
        <p:nvSpPr>
          <p:cNvPr id="32" name="角丸四角形吹き出し 31"/>
          <p:cNvSpPr/>
          <p:nvPr/>
        </p:nvSpPr>
        <p:spPr>
          <a:xfrm>
            <a:off x="423308" y="5945353"/>
            <a:ext cx="1012170" cy="453112"/>
          </a:xfrm>
          <a:prstGeom prst="wedgeRoundRectCallout">
            <a:avLst>
              <a:gd name="adj1" fmla="val 39277"/>
              <a:gd name="adj2" fmla="val 6782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 smtClean="0"/>
              <a:t>はずかしいよなぁ・・</a:t>
            </a:r>
            <a:endParaRPr kumimoji="1" lang="ja-JP" altLang="en-US" sz="1050" dirty="0"/>
          </a:p>
        </p:txBody>
      </p:sp>
      <p:sp>
        <p:nvSpPr>
          <p:cNvPr id="33" name="角丸四角形吹き出し 32"/>
          <p:cNvSpPr/>
          <p:nvPr/>
        </p:nvSpPr>
        <p:spPr>
          <a:xfrm>
            <a:off x="2346851" y="6773113"/>
            <a:ext cx="1012170" cy="453112"/>
          </a:xfrm>
          <a:prstGeom prst="wedgeRoundRectCallout">
            <a:avLst>
              <a:gd name="adj1" fmla="val -48180"/>
              <a:gd name="adj2" fmla="val 7212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 smtClean="0"/>
              <a:t>ばかじゃ</a:t>
            </a:r>
            <a:endParaRPr kumimoji="1" lang="en-US" altLang="ja-JP" sz="1050" dirty="0" smtClean="0"/>
          </a:p>
          <a:p>
            <a:pPr algn="ctr"/>
            <a:r>
              <a:rPr kumimoji="1" lang="ja-JP" altLang="en-US" sz="1050" dirty="0" smtClean="0"/>
              <a:t>ないの？</a:t>
            </a:r>
            <a:endParaRPr kumimoji="1" lang="ja-JP" altLang="en-US" sz="1050" dirty="0"/>
          </a:p>
        </p:txBody>
      </p:sp>
      <p:sp>
        <p:nvSpPr>
          <p:cNvPr id="34" name="角丸四角形吹き出し 33"/>
          <p:cNvSpPr/>
          <p:nvPr/>
        </p:nvSpPr>
        <p:spPr>
          <a:xfrm>
            <a:off x="233518" y="6825208"/>
            <a:ext cx="836938" cy="453112"/>
          </a:xfrm>
          <a:prstGeom prst="wedgeRoundRectCallout">
            <a:avLst>
              <a:gd name="adj1" fmla="val 39277"/>
              <a:gd name="adj2" fmla="val 8070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 smtClean="0"/>
              <a:t>変顔くんて</a:t>
            </a:r>
            <a:endParaRPr kumimoji="1" lang="en-US" altLang="ja-JP" sz="1050" dirty="0" smtClean="0"/>
          </a:p>
          <a:p>
            <a:pPr algn="ctr"/>
            <a:r>
              <a:rPr kumimoji="1" lang="ja-JP" altLang="en-US" sz="1050" dirty="0" smtClean="0"/>
              <a:t>呼ぼう！</a:t>
            </a:r>
            <a:endParaRPr kumimoji="1" lang="ja-JP" altLang="en-US" sz="1050" dirty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402" y="6384188"/>
            <a:ext cx="1836544" cy="1645190"/>
          </a:xfrm>
          <a:prstGeom prst="rect">
            <a:avLst/>
          </a:prstGeom>
        </p:spPr>
      </p:pic>
      <p:sp>
        <p:nvSpPr>
          <p:cNvPr id="35" name="角丸四角形吹き出し 34"/>
          <p:cNvSpPr/>
          <p:nvPr/>
        </p:nvSpPr>
        <p:spPr>
          <a:xfrm>
            <a:off x="4320247" y="5847345"/>
            <a:ext cx="2162096" cy="441966"/>
          </a:xfrm>
          <a:prstGeom prst="wedgeRoundRectCallout">
            <a:avLst>
              <a:gd name="adj1" fmla="val 10734"/>
              <a:gd name="adj2" fmla="val 7218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学校へ行けない・・・</a:t>
            </a:r>
            <a:endParaRPr kumimoji="1" lang="en-US" altLang="ja-JP" sz="1400" dirty="0" smtClean="0"/>
          </a:p>
          <a:p>
            <a:pPr algn="ctr"/>
            <a:r>
              <a:rPr lang="ja-JP" altLang="en-US" sz="1400" dirty="0"/>
              <a:t>みんな</a:t>
            </a:r>
            <a:r>
              <a:rPr lang="ja-JP" altLang="en-US" sz="1400" dirty="0" smtClean="0"/>
              <a:t>に会いたくない・・・</a:t>
            </a:r>
            <a:endParaRPr kumimoji="1" lang="ja-JP" altLang="en-US" sz="1400" dirty="0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56" y="7030580"/>
            <a:ext cx="720080" cy="1047024"/>
          </a:xfrm>
          <a:prstGeom prst="rect">
            <a:avLst/>
          </a:prstGeom>
        </p:spPr>
      </p:pic>
      <p:sp>
        <p:nvSpPr>
          <p:cNvPr id="36" name="角丸四角形吹き出し 35"/>
          <p:cNvSpPr/>
          <p:nvPr/>
        </p:nvSpPr>
        <p:spPr>
          <a:xfrm>
            <a:off x="3640966" y="6417281"/>
            <a:ext cx="1012170" cy="453112"/>
          </a:xfrm>
          <a:prstGeom prst="wedgeRoundRectCallout">
            <a:avLst>
              <a:gd name="adj1" fmla="val 7562"/>
              <a:gd name="adj2" fmla="val 9144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 smtClean="0"/>
              <a:t>ごめん・・・</a:t>
            </a:r>
            <a:endParaRPr kumimoji="1" lang="en-US" altLang="ja-JP" sz="1050" dirty="0" smtClean="0"/>
          </a:p>
          <a:p>
            <a:pPr algn="ctr"/>
            <a:r>
              <a:rPr lang="ja-JP" altLang="en-US" sz="1050" dirty="0"/>
              <a:t>すまおくん</a:t>
            </a:r>
            <a:endParaRPr kumimoji="1" lang="ja-JP" altLang="en-US" sz="105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510570" y="5314852"/>
            <a:ext cx="2930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すまおくん、ショックで家から出てこれなくなりました。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101301" y="8189480"/>
            <a:ext cx="1656184" cy="1601885"/>
            <a:chOff x="101301" y="8189480"/>
            <a:chExt cx="1656184" cy="1601885"/>
          </a:xfrm>
        </p:grpSpPr>
        <p:sp>
          <p:nvSpPr>
            <p:cNvPr id="39" name="テキスト ボックス 38"/>
            <p:cNvSpPr txBox="1"/>
            <p:nvPr/>
          </p:nvSpPr>
          <p:spPr>
            <a:xfrm>
              <a:off x="101301" y="8189480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マモル先生</a:t>
              </a:r>
              <a:r>
                <a:rPr lang="ja-JP" altLang="en-US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から</a:t>
              </a:r>
              <a:endParaRPr kumimoji="1" lang="en-US" altLang="ja-JP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pic>
          <p:nvPicPr>
            <p:cNvPr id="40" name="図 3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3023" y="8497257"/>
              <a:ext cx="1250431" cy="1294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8095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104</Words>
  <Application>Microsoft Office PowerPoint</Application>
  <PresentationFormat>A4 210 x 297 mm</PresentationFormat>
  <Paragraphs>32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Company>福島県教育センター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福島県教育センター</dc:creator>
  <cp:lastModifiedBy>福島県教育センター</cp:lastModifiedBy>
  <cp:revision>61</cp:revision>
  <cp:lastPrinted>2015-06-15T08:01:07Z</cp:lastPrinted>
  <dcterms:created xsi:type="dcterms:W3CDTF">2015-05-13T02:26:19Z</dcterms:created>
  <dcterms:modified xsi:type="dcterms:W3CDTF">2015-06-24T02:49:57Z</dcterms:modified>
</cp:coreProperties>
</file>