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896" y="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373988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147500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29697"/>
            <a:ext cx="1157288"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6" y="529697"/>
            <a:ext cx="3357563"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16172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158670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11293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6"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1" y="3081867"/>
            <a:ext cx="2257425"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24874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3829943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321662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385611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200800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CC1522-4B18-452C-83ED-08932C6AD8E0}" type="datetimeFigureOut">
              <a:rPr kumimoji="1" lang="ja-JP" altLang="en-US" smtClean="0"/>
              <a:t>2015/6/24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79473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1DCC1522-4B18-452C-83ED-08932C6AD8E0}" type="datetimeFigureOut">
              <a:rPr kumimoji="1" lang="ja-JP" altLang="en-US" smtClean="0"/>
              <a:t>2015/6/24</a:t>
            </a:fld>
            <a:endParaRPr kumimoji="1" lang="ja-JP" altLang="en-US" dirty="0"/>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4815132E-1A9A-4131-886F-3AA9EBAAA716}" type="slidenum">
              <a:rPr kumimoji="1" lang="ja-JP" altLang="en-US" smtClean="0"/>
              <a:t>‹#›</a:t>
            </a:fld>
            <a:endParaRPr kumimoji="1" lang="ja-JP" altLang="en-US" dirty="0"/>
          </a:p>
        </p:txBody>
      </p:sp>
    </p:spTree>
    <p:extLst>
      <p:ext uri="{BB962C8B-B14F-4D97-AF65-F5344CB8AC3E}">
        <p14:creationId xmlns:p14="http://schemas.microsoft.com/office/powerpoint/2010/main" val="679078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6632" y="48367"/>
            <a:ext cx="6624736" cy="936104"/>
          </a:xfrm>
          <a:prstGeom prst="roundRect">
            <a:avLst>
              <a:gd name="adj" fmla="val 133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ea typeface="ＤＦ特太ゴシック体" panose="02010609000101010101" pitchFamily="1" charset="-128"/>
              </a:rPr>
              <a:t>  </a:t>
            </a:r>
            <a:r>
              <a:rPr lang="ja-JP" altLang="en-US" sz="2800" dirty="0" smtClean="0">
                <a:ea typeface="ＤＦ特太ゴシック体" panose="02010609000101010101" pitchFamily="1" charset="-128"/>
              </a:rPr>
              <a:t>○</a:t>
            </a:r>
            <a:r>
              <a:rPr lang="ja-JP" altLang="en-US" sz="2800" dirty="0">
                <a:ea typeface="ＤＦ特太ゴシック体" panose="02010609000101010101" pitchFamily="1" charset="-128"/>
              </a:rPr>
              <a:t>○</a:t>
            </a:r>
            <a:r>
              <a:rPr lang="ja-JP" altLang="en-US" sz="2400" dirty="0" smtClean="0">
                <a:ea typeface="ＤＦ特太ゴシック体" panose="02010609000101010101" pitchFamily="1" charset="-128"/>
              </a:rPr>
              <a:t>小学校    </a:t>
            </a:r>
            <a:r>
              <a:rPr lang="ja-JP" altLang="en-US" sz="3200" dirty="0" smtClean="0">
                <a:ea typeface="ＤＦ特太ゴシック体" panose="02010609000101010101" pitchFamily="1" charset="-128"/>
              </a:rPr>
              <a:t>すまあと通信</a:t>
            </a:r>
            <a:endParaRPr kumimoji="1" lang="ja-JP" altLang="en-US" sz="3200" dirty="0">
              <a:ea typeface="ＤＦ特太ゴシック体" panose="02010609000101010101" pitchFamily="1" charset="-128"/>
            </a:endParaRPr>
          </a:p>
        </p:txBody>
      </p:sp>
      <p:sp>
        <p:nvSpPr>
          <p:cNvPr id="6" name="テキスト ボックス 5"/>
          <p:cNvSpPr txBox="1"/>
          <p:nvPr/>
        </p:nvSpPr>
        <p:spPr>
          <a:xfrm>
            <a:off x="103185" y="1892015"/>
            <a:ext cx="6624736" cy="400110"/>
          </a:xfrm>
          <a:prstGeom prst="rect">
            <a:avLst/>
          </a:prstGeom>
          <a:noFill/>
        </p:spPr>
        <p:txBody>
          <a:bodyPr wrap="square" rtlCol="0">
            <a:spAutoFit/>
          </a:bodyPr>
          <a:lstStyle/>
          <a:p>
            <a:pPr algn="ctr"/>
            <a:r>
              <a:rPr kumimoji="1" lang="ja-JP" altLang="en-US" sz="2000" dirty="0" smtClean="0">
                <a:latin typeface="HGP創英角ｺﾞｼｯｸUB" panose="020B0900000000000000" pitchFamily="50" charset="-128"/>
                <a:ea typeface="HGP創英角ｺﾞｼｯｸUB" panose="020B0900000000000000" pitchFamily="50" charset="-128"/>
              </a:rPr>
              <a:t>外出した時、スマホのマナーを守っていますか？</a:t>
            </a:r>
            <a:endParaRPr kumimoji="1" lang="en-US" altLang="ja-JP" sz="2000" dirty="0" smtClean="0">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111791" y="2339900"/>
            <a:ext cx="6651426" cy="5676598"/>
            <a:chOff x="103185" y="1503421"/>
            <a:chExt cx="6651426" cy="5885607"/>
          </a:xfrm>
        </p:grpSpPr>
        <p:sp>
          <p:nvSpPr>
            <p:cNvPr id="7" name="正方形/長方形 6"/>
            <p:cNvSpPr/>
            <p:nvPr/>
          </p:nvSpPr>
          <p:spPr>
            <a:xfrm>
              <a:off x="103185" y="1503421"/>
              <a:ext cx="3312368" cy="29286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8" name="正方形/長方形 7"/>
            <p:cNvSpPr/>
            <p:nvPr/>
          </p:nvSpPr>
          <p:spPr>
            <a:xfrm>
              <a:off x="3442243" y="1503421"/>
              <a:ext cx="3312368" cy="292868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9" name="正方形/長方形 8"/>
            <p:cNvSpPr/>
            <p:nvPr/>
          </p:nvSpPr>
          <p:spPr>
            <a:xfrm>
              <a:off x="111028" y="4460339"/>
              <a:ext cx="3312368" cy="292868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0" name="正方形/長方形 9"/>
            <p:cNvSpPr/>
            <p:nvPr/>
          </p:nvSpPr>
          <p:spPr>
            <a:xfrm>
              <a:off x="3437503" y="4458428"/>
              <a:ext cx="3312368" cy="292868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3039401" y="1503421"/>
              <a:ext cx="374267" cy="3309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smtClean="0"/>
                <a:t>１</a:t>
              </a:r>
              <a:endParaRPr kumimoji="1" lang="ja-JP" altLang="en-US" dirty="0"/>
            </a:p>
          </p:txBody>
        </p:sp>
        <p:sp>
          <p:nvSpPr>
            <p:cNvPr id="13" name="正方形/長方形 12"/>
            <p:cNvSpPr/>
            <p:nvPr/>
          </p:nvSpPr>
          <p:spPr>
            <a:xfrm>
              <a:off x="6377557" y="1503421"/>
              <a:ext cx="371744" cy="3286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２</a:t>
              </a:r>
              <a:endParaRPr kumimoji="1" lang="ja-JP" altLang="en-US" dirty="0"/>
            </a:p>
          </p:txBody>
        </p:sp>
        <p:sp>
          <p:nvSpPr>
            <p:cNvPr id="14" name="正方形/長方形 13"/>
            <p:cNvSpPr/>
            <p:nvPr/>
          </p:nvSpPr>
          <p:spPr>
            <a:xfrm>
              <a:off x="3080382" y="4460339"/>
              <a:ext cx="312399" cy="2762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３</a:t>
              </a:r>
              <a:endParaRPr kumimoji="1" lang="ja-JP" altLang="en-US" dirty="0"/>
            </a:p>
          </p:txBody>
        </p:sp>
        <p:sp>
          <p:nvSpPr>
            <p:cNvPr id="15" name="正方形/長方形 14"/>
            <p:cNvSpPr/>
            <p:nvPr/>
          </p:nvSpPr>
          <p:spPr>
            <a:xfrm>
              <a:off x="6427351" y="4469441"/>
              <a:ext cx="327260" cy="28935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４</a:t>
              </a:r>
              <a:endParaRPr kumimoji="1" lang="ja-JP" altLang="en-US" dirty="0"/>
            </a:p>
          </p:txBody>
        </p:sp>
        <p:sp>
          <p:nvSpPr>
            <p:cNvPr id="17" name="テキスト ボックス 16"/>
            <p:cNvSpPr txBox="1"/>
            <p:nvPr/>
          </p:nvSpPr>
          <p:spPr>
            <a:xfrm>
              <a:off x="155637" y="4556430"/>
              <a:ext cx="2916066" cy="542485"/>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美術館で</a:t>
              </a:r>
              <a:r>
                <a:rPr lang="ja-JP" altLang="en-US" sz="1400" dirty="0" smtClean="0">
                  <a:latin typeface="HG丸ｺﾞｼｯｸM-PRO" panose="020F0600000000000000" pitchFamily="50" charset="-128"/>
                  <a:ea typeface="HG丸ｺﾞｼｯｸM-PRO" panose="020F0600000000000000" pitchFamily="50" charset="-128"/>
                </a:rPr>
                <a:t>作品</a:t>
              </a:r>
              <a:r>
                <a:rPr lang="ja-JP" altLang="en-US" sz="1400" dirty="0">
                  <a:latin typeface="HG丸ｺﾞｼｯｸM-PRO" panose="020F0600000000000000" pitchFamily="50" charset="-128"/>
                  <a:ea typeface="HG丸ｺﾞｼｯｸM-PRO" panose="020F0600000000000000" pitchFamily="50" charset="-128"/>
                </a:rPr>
                <a:t>の</a:t>
              </a:r>
              <a:r>
                <a:rPr kumimoji="1" lang="ja-JP" altLang="en-US" sz="1400" dirty="0" smtClean="0">
                  <a:latin typeface="HG丸ｺﾞｼｯｸM-PRO" panose="020F0600000000000000" pitchFamily="50" charset="-128"/>
                  <a:ea typeface="HG丸ｺﾞｼｯｸM-PRO" panose="020F0600000000000000" pitchFamily="50" charset="-128"/>
                </a:rPr>
                <a:t>写真をとったりしていませんか？</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19" name="テキスト ボックス 18"/>
            <p:cNvSpPr txBox="1"/>
            <p:nvPr/>
          </p:nvSpPr>
          <p:spPr>
            <a:xfrm>
              <a:off x="118988" y="1570495"/>
              <a:ext cx="2799779" cy="542485"/>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バスや電車で、大声ではなしたりしていませんか？</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29036" y="4553593"/>
              <a:ext cx="2799779" cy="319109"/>
            </a:xfrm>
            <a:prstGeom prst="rect">
              <a:avLst/>
            </a:prstGeom>
            <a:noFill/>
          </p:spPr>
          <p:txBody>
            <a:bodyPr wrap="square" rtlCol="0">
              <a:spAutoFit/>
            </a:bodyPr>
            <a:lstStyle/>
            <a:p>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7" name="テキスト ボックス 36"/>
            <p:cNvSpPr txBox="1"/>
            <p:nvPr/>
          </p:nvSpPr>
          <p:spPr>
            <a:xfrm>
              <a:off x="3485352" y="4543071"/>
              <a:ext cx="2930006" cy="542485"/>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映画館で動画をとったりしていませんか？</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3485352" y="1563835"/>
              <a:ext cx="2930006" cy="542485"/>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コンサートで、電源は切っていますか？</a:t>
              </a:r>
              <a:endParaRPr kumimoji="1" lang="en-US" altLang="ja-JP" sz="1400" dirty="0" smtClean="0">
                <a:latin typeface="HG丸ｺﾞｼｯｸM-PRO" panose="020F0600000000000000" pitchFamily="50" charset="-128"/>
                <a:ea typeface="HG丸ｺﾞｼｯｸM-PRO" panose="020F0600000000000000" pitchFamily="50" charset="-128"/>
              </a:endParaRPr>
            </a:p>
          </p:txBody>
        </p:sp>
      </p:grpSp>
      <p:sp>
        <p:nvSpPr>
          <p:cNvPr id="28" name="角丸四角形 27"/>
          <p:cNvSpPr/>
          <p:nvPr/>
        </p:nvSpPr>
        <p:spPr>
          <a:xfrm>
            <a:off x="101301" y="8097921"/>
            <a:ext cx="6653311" cy="1735158"/>
          </a:xfrm>
          <a:prstGeom prst="roundRect">
            <a:avLst>
              <a:gd name="adj" fmla="val 72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3" name="角丸四角形 2"/>
          <p:cNvSpPr/>
          <p:nvPr/>
        </p:nvSpPr>
        <p:spPr>
          <a:xfrm>
            <a:off x="116632" y="1064568"/>
            <a:ext cx="6611289" cy="798263"/>
          </a:xfrm>
          <a:prstGeom prst="roundRect">
            <a:avLst>
              <a:gd name="adj" fmla="val 1179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a:t>　</a:t>
            </a:r>
            <a:r>
              <a:rPr lang="ja-JP" altLang="en-US" sz="1200" dirty="0" smtClean="0"/>
              <a:t>スマホやゲーム機を持って外出することもありますね。</a:t>
            </a:r>
            <a:endParaRPr lang="en-US" altLang="ja-JP" sz="1200" dirty="0" smtClean="0"/>
          </a:p>
          <a:p>
            <a:r>
              <a:rPr lang="ja-JP" altLang="en-US" sz="1200" dirty="0"/>
              <a:t>　</a:t>
            </a:r>
            <a:r>
              <a:rPr lang="ja-JP" altLang="en-US" sz="1200" dirty="0" smtClean="0"/>
              <a:t>いろいろな場所でのマナーは大丈夫ですか？</a:t>
            </a:r>
            <a:endParaRPr lang="en-US" altLang="ja-JP" sz="1200" dirty="0" smtClean="0"/>
          </a:p>
          <a:p>
            <a:r>
              <a:rPr lang="ja-JP" altLang="en-US" sz="1200" dirty="0"/>
              <a:t>　</a:t>
            </a:r>
            <a:r>
              <a:rPr lang="ja-JP" altLang="en-US" sz="1200" dirty="0" smtClean="0"/>
              <a:t>バスや電車、映画館や美術館などでのマナーは守られてますか？</a:t>
            </a:r>
            <a:endParaRPr lang="ja-JP" altLang="en-US" sz="1200" dirty="0"/>
          </a:p>
        </p:txBody>
      </p:sp>
      <p:sp>
        <p:nvSpPr>
          <p:cNvPr id="11" name="角丸四角形吹き出し 10"/>
          <p:cNvSpPr/>
          <p:nvPr/>
        </p:nvSpPr>
        <p:spPr>
          <a:xfrm>
            <a:off x="1692613" y="8189480"/>
            <a:ext cx="4984412" cy="1588056"/>
          </a:xfrm>
          <a:prstGeom prst="wedgeRoundRectCallout">
            <a:avLst>
              <a:gd name="adj1" fmla="val -56252"/>
              <a:gd name="adj2" fmla="val -36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300" dirty="0" smtClean="0">
                <a:latin typeface="HG丸ｺﾞｼｯｸM-PRO" panose="020F0600000000000000" pitchFamily="50" charset="-128"/>
                <a:ea typeface="HG丸ｺﾞｼｯｸM-PRO" panose="020F0600000000000000" pitchFamily="50" charset="-128"/>
              </a:rPr>
              <a:t>　</a:t>
            </a:r>
            <a:r>
              <a:rPr lang="ja-JP" altLang="en-US" sz="1300" dirty="0">
                <a:latin typeface="HG丸ｺﾞｼｯｸM-PRO" panose="020F0600000000000000" pitchFamily="50" charset="-128"/>
                <a:ea typeface="HG丸ｺﾞｼｯｸM-PRO" panose="020F0600000000000000" pitchFamily="50" charset="-128"/>
              </a:rPr>
              <a:t>バスや</a:t>
            </a:r>
            <a:r>
              <a:rPr lang="ja-JP" altLang="en-US" sz="1300" dirty="0" smtClean="0">
                <a:latin typeface="HG丸ｺﾞｼｯｸM-PRO" panose="020F0600000000000000" pitchFamily="50" charset="-128"/>
                <a:ea typeface="HG丸ｺﾞｼｯｸM-PRO" panose="020F0600000000000000" pitchFamily="50" charset="-128"/>
              </a:rPr>
              <a:t>電車、病院やコンサートなどで、着信音や話し声が</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迷惑にならない</a:t>
            </a:r>
            <a:r>
              <a:rPr lang="ja-JP" altLang="en-US" sz="1300" dirty="0" smtClean="0">
                <a:latin typeface="HG丸ｺﾞｼｯｸM-PRO" panose="020F0600000000000000" pitchFamily="50" charset="-128"/>
                <a:ea typeface="HG丸ｺﾞｼｯｸM-PRO" panose="020F0600000000000000" pitchFamily="50" charset="-128"/>
              </a:rPr>
              <a:t>よう、電源はＯＦＦにしましょう。</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美術</a:t>
            </a:r>
            <a:r>
              <a:rPr kumimoji="1" lang="ja-JP" altLang="en-US" sz="1300" dirty="0" smtClean="0">
                <a:latin typeface="HG丸ｺﾞｼｯｸM-PRO" panose="020F0600000000000000" pitchFamily="50" charset="-128"/>
                <a:ea typeface="HG丸ｺﾞｼｯｸM-PRO" panose="020F0600000000000000" pitchFamily="50" charset="-128"/>
              </a:rPr>
              <a:t>館の作品や映画をスマホなどでとってはいけない理由がわかりますか？　⇒　作品にはその作品を作った人の権利（著作権･･･ちょさくけん）があるからですね。それに大切な作品を大切に長く保存するためでもあります。</a:t>
            </a:r>
            <a:endParaRPr kumimoji="1"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その場所にあったマナーが守れるようにしたいですね。</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29" name="角丸四角形 28"/>
          <p:cNvSpPr/>
          <p:nvPr/>
        </p:nvSpPr>
        <p:spPr>
          <a:xfrm>
            <a:off x="4938406" y="113987"/>
            <a:ext cx="1735856" cy="8048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200" dirty="0" smtClean="0">
                <a:ea typeface="ＤＨＰ平成明朝体W7" panose="02010601000101010101" pitchFamily="2" charset="-128"/>
              </a:rPr>
              <a:t>第　７　号</a:t>
            </a:r>
            <a:endParaRPr kumimoji="1" lang="en-US" altLang="ja-JP" sz="1200" dirty="0" smtClean="0">
              <a:ea typeface="ＤＨＰ平成明朝体W7" panose="02010601000101010101" pitchFamily="2" charset="-128"/>
            </a:endParaRPr>
          </a:p>
          <a:p>
            <a:pPr algn="ctr"/>
            <a:r>
              <a:rPr lang="ja-JP" altLang="en-US" sz="1200" dirty="0" smtClean="0">
                <a:ea typeface="ＤＨＰ平成明朝体W7" panose="02010601000101010101" pitchFamily="2" charset="-128"/>
              </a:rPr>
              <a:t>平成</a:t>
            </a:r>
            <a:r>
              <a:rPr lang="en-US" altLang="ja-JP" sz="1200" dirty="0" smtClean="0">
                <a:ea typeface="ＤＨＰ平成明朝体W7" panose="02010601000101010101" pitchFamily="2" charset="-128"/>
              </a:rPr>
              <a:t>27</a:t>
            </a:r>
            <a:r>
              <a:rPr lang="ja-JP" altLang="en-US" sz="1200" dirty="0" smtClean="0">
                <a:ea typeface="ＤＨＰ平成明朝体W7" panose="02010601000101010101" pitchFamily="2" charset="-128"/>
              </a:rPr>
              <a:t>年　月　日</a:t>
            </a:r>
            <a:endParaRPr lang="en-US" altLang="ja-JP" sz="1200" dirty="0" smtClean="0">
              <a:ea typeface="ＤＨＰ平成明朝体W7" panose="02010601000101010101" pitchFamily="2" charset="-128"/>
            </a:endParaRPr>
          </a:p>
          <a:p>
            <a:pPr algn="ctr"/>
            <a:r>
              <a:rPr lang="ja-JP" altLang="en-US" sz="1200" dirty="0" smtClean="0">
                <a:ea typeface="ＤＨＰ平成明朝体W7" panose="02010601000101010101" pitchFamily="2" charset="-128"/>
              </a:rPr>
              <a:t>○○○○○小学校</a:t>
            </a:r>
            <a:endParaRPr lang="en-US" altLang="ja-JP" sz="1200" dirty="0" smtClean="0">
              <a:ea typeface="ＤＨＰ平成明朝体W7" panose="02010601000101010101" pitchFamily="2" charset="-128"/>
            </a:endParaRPr>
          </a:p>
          <a:p>
            <a:pPr algn="ctr"/>
            <a:r>
              <a:rPr kumimoji="1" lang="ja-JP" altLang="en-US" sz="1200" dirty="0" smtClean="0">
                <a:ea typeface="ＤＨＰ平成明朝体W7" panose="02010601000101010101" pitchFamily="2" charset="-128"/>
              </a:rPr>
              <a:t>校　長</a:t>
            </a:r>
            <a:r>
              <a:rPr kumimoji="1" lang="ja-JP" altLang="en-US" sz="1200" smtClean="0">
                <a:ea typeface="ＤＨＰ平成明朝体W7" panose="02010601000101010101" pitchFamily="2" charset="-128"/>
              </a:rPr>
              <a:t>　</a:t>
            </a:r>
            <a:r>
              <a:rPr kumimoji="1" lang="ja-JP" altLang="en-US" sz="1200" smtClean="0">
                <a:ea typeface="ＤＨＰ平成明朝体W7" panose="02010601000101010101" pitchFamily="2" charset="-128"/>
              </a:rPr>
              <a:t>○○○○○</a:t>
            </a:r>
            <a:endParaRPr kumimoji="1" lang="ja-JP" altLang="en-US" sz="1200" dirty="0">
              <a:ea typeface="ＤＨＰ平成明朝体W7" panose="02010601000101010101" pitchFamily="2"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36" y="3135680"/>
            <a:ext cx="1651768" cy="1905000"/>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0158" y="5842195"/>
            <a:ext cx="1186775" cy="1486395"/>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1823" y="7328590"/>
            <a:ext cx="435686" cy="425434"/>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9442">
            <a:off x="1746981" y="6465988"/>
            <a:ext cx="1406688" cy="1500468"/>
          </a:xfrm>
          <a:prstGeom prst="rect">
            <a:avLst/>
          </a:prstGeom>
        </p:spPr>
      </p:pic>
      <p:pic>
        <p:nvPicPr>
          <p:cNvPr id="24" name="図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5817" y="5752065"/>
            <a:ext cx="2576105" cy="2075550"/>
          </a:xfrm>
          <a:prstGeom prst="rect">
            <a:avLst/>
          </a:prstGeom>
        </p:spPr>
      </p:pic>
      <p:pic>
        <p:nvPicPr>
          <p:cNvPr id="78" name="図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3876" y="3148791"/>
            <a:ext cx="453497" cy="442950"/>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7215" y="5732588"/>
            <a:ext cx="453497" cy="442950"/>
          </a:xfrm>
          <a:prstGeom prst="rect">
            <a:avLst/>
          </a:prstGeom>
        </p:spPr>
      </p:pic>
      <p:pic>
        <p:nvPicPr>
          <p:cNvPr id="79" name="図 7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9883" y="2836315"/>
            <a:ext cx="453497" cy="442950"/>
          </a:xfrm>
          <a:prstGeom prst="rect">
            <a:avLst/>
          </a:prstGeom>
        </p:spPr>
      </p:pic>
      <p:sp>
        <p:nvSpPr>
          <p:cNvPr id="26" name="テキスト ボックス 25"/>
          <p:cNvSpPr txBox="1"/>
          <p:nvPr/>
        </p:nvSpPr>
        <p:spPr>
          <a:xfrm>
            <a:off x="600009" y="7421974"/>
            <a:ext cx="651814" cy="230832"/>
          </a:xfrm>
          <a:prstGeom prst="rect">
            <a:avLst/>
          </a:prstGeom>
          <a:noFill/>
        </p:spPr>
        <p:txBody>
          <a:bodyPr wrap="square" rtlCol="0">
            <a:spAutoFit/>
          </a:bodyPr>
          <a:lstStyle/>
          <a:p>
            <a:r>
              <a:rPr kumimoji="1" lang="ja-JP" altLang="en-US" sz="900" dirty="0" smtClean="0"/>
              <a:t>撮影禁止</a:t>
            </a:r>
            <a:endParaRPr kumimoji="1" lang="ja-JP" altLang="en-US" sz="900" dirty="0"/>
          </a:p>
        </p:txBody>
      </p:sp>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6468" y="2993259"/>
            <a:ext cx="2467118" cy="2047421"/>
          </a:xfrm>
          <a:prstGeom prst="rect">
            <a:avLst/>
          </a:prstGeom>
        </p:spPr>
      </p:pic>
      <p:pic>
        <p:nvPicPr>
          <p:cNvPr id="80" name="図 7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77558" y="6309707"/>
            <a:ext cx="353439" cy="323397"/>
          </a:xfrm>
          <a:prstGeom prst="rect">
            <a:avLst/>
          </a:prstGeom>
        </p:spPr>
      </p:pic>
      <p:pic>
        <p:nvPicPr>
          <p:cNvPr id="81" name="図 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25702" y="6243398"/>
            <a:ext cx="446011" cy="435639"/>
          </a:xfrm>
          <a:prstGeom prst="rect">
            <a:avLst/>
          </a:prstGeom>
        </p:spPr>
      </p:pic>
      <p:grpSp>
        <p:nvGrpSpPr>
          <p:cNvPr id="36" name="グループ化 35"/>
          <p:cNvGrpSpPr/>
          <p:nvPr/>
        </p:nvGrpSpPr>
        <p:grpSpPr>
          <a:xfrm>
            <a:off x="101301" y="8189480"/>
            <a:ext cx="1656184" cy="1601885"/>
            <a:chOff x="101301" y="8189480"/>
            <a:chExt cx="1656184" cy="1601885"/>
          </a:xfrm>
        </p:grpSpPr>
        <p:sp>
          <p:nvSpPr>
            <p:cNvPr id="38" name="テキスト ボックス 37"/>
            <p:cNvSpPr txBox="1"/>
            <p:nvPr/>
          </p:nvSpPr>
          <p:spPr>
            <a:xfrm>
              <a:off x="101301" y="8189480"/>
              <a:ext cx="1656184" cy="307777"/>
            </a:xfrm>
            <a:prstGeom prst="rect">
              <a:avLst/>
            </a:prstGeom>
            <a:noFill/>
          </p:spPr>
          <p:txBody>
            <a:bodyPr wrap="square" rtlCol="0">
              <a:spAutoFit/>
            </a:bodyPr>
            <a:lstStyle/>
            <a:p>
              <a:pPr algn="ctr"/>
              <a:r>
                <a:rPr kumimoji="1" lang="ja-JP" altLang="en-US" sz="1400" b="1" dirty="0" smtClean="0">
                  <a:latin typeface="HG丸ｺﾞｼｯｸM-PRO" panose="020F0600000000000000" pitchFamily="50" charset="-128"/>
                  <a:ea typeface="HG丸ｺﾞｼｯｸM-PRO" panose="020F0600000000000000" pitchFamily="50" charset="-128"/>
                </a:rPr>
                <a:t>マモル先生</a:t>
              </a:r>
              <a:r>
                <a:rPr lang="ja-JP" altLang="en-US" sz="1400" b="1" dirty="0">
                  <a:latin typeface="HG丸ｺﾞｼｯｸM-PRO" panose="020F0600000000000000" pitchFamily="50" charset="-128"/>
                  <a:ea typeface="HG丸ｺﾞｼｯｸM-PRO" panose="020F0600000000000000" pitchFamily="50" charset="-128"/>
                </a:rPr>
                <a:t>から</a:t>
              </a:r>
              <a:endParaRPr kumimoji="1" lang="en-US" altLang="ja-JP" sz="1400" b="1" dirty="0" smtClean="0">
                <a:latin typeface="HG丸ｺﾞｼｯｸM-PRO" panose="020F0600000000000000" pitchFamily="50" charset="-128"/>
                <a:ea typeface="HG丸ｺﾞｼｯｸM-PRO" panose="020F0600000000000000" pitchFamily="50" charset="-128"/>
              </a:endParaRPr>
            </a:p>
          </p:txBody>
        </p:sp>
        <p:pic>
          <p:nvPicPr>
            <p:cNvPr id="39" name="図 38"/>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13023" y="8497257"/>
              <a:ext cx="1250431" cy="1294108"/>
            </a:xfrm>
            <a:prstGeom prst="rect">
              <a:avLst/>
            </a:prstGeom>
          </p:spPr>
        </p:pic>
      </p:grpSp>
    </p:spTree>
    <p:extLst>
      <p:ext uri="{BB962C8B-B14F-4D97-AF65-F5344CB8AC3E}">
        <p14:creationId xmlns:p14="http://schemas.microsoft.com/office/powerpoint/2010/main" val="13980955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70</Words>
  <Application>Microsoft Office PowerPoint</Application>
  <PresentationFormat>A4 210 x 297 mm</PresentationFormat>
  <Paragraphs>23</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Company>福島県教育センター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福島県教育センター</dc:creator>
  <cp:lastModifiedBy>福島県教育センター</cp:lastModifiedBy>
  <cp:revision>54</cp:revision>
  <cp:lastPrinted>2015-05-19T07:11:15Z</cp:lastPrinted>
  <dcterms:created xsi:type="dcterms:W3CDTF">2015-05-13T02:26:19Z</dcterms:created>
  <dcterms:modified xsi:type="dcterms:W3CDTF">2015-06-24T02:50:58Z</dcterms:modified>
</cp:coreProperties>
</file>