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1896" y="18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73988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47500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6172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58670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11293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24874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82994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21662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385611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200800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CC1522-4B18-452C-83ED-08932C6AD8E0}" type="datetimeFigureOut">
              <a:rPr kumimoji="1" lang="ja-JP" altLang="en-US" smtClean="0"/>
              <a:t>2015/6/24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79473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DCC1522-4B18-452C-83ED-08932C6AD8E0}" type="datetimeFigureOut">
              <a:rPr kumimoji="1" lang="ja-JP" altLang="en-US" smtClean="0"/>
              <a:t>2015/6/24</a:t>
            </a:fld>
            <a:endParaRPr kumimoji="1" lang="ja-JP" altLang="en-US" dirty="0"/>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815132E-1A9A-4131-886F-3AA9EBAAA716}" type="slidenum">
              <a:rPr kumimoji="1" lang="ja-JP" altLang="en-US" smtClean="0"/>
              <a:t>‹#›</a:t>
            </a:fld>
            <a:endParaRPr kumimoji="1" lang="ja-JP" altLang="en-US" dirty="0"/>
          </a:p>
        </p:txBody>
      </p:sp>
    </p:spTree>
    <p:extLst>
      <p:ext uri="{BB962C8B-B14F-4D97-AF65-F5344CB8AC3E}">
        <p14:creationId xmlns:p14="http://schemas.microsoft.com/office/powerpoint/2010/main" val="67907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3.bp.blogspot.com/-9-DLu5jDtbU/UWgWhY9PhcI/AAAAAAAAQFM/YnnTDHNyc-I/s1600/smartphone_man.png"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6632" y="48367"/>
            <a:ext cx="6624736" cy="936104"/>
          </a:xfrm>
          <a:prstGeom prst="roundRect">
            <a:avLst>
              <a:gd name="adj" fmla="val 133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ea typeface="ＤＦ特太ゴシック体" panose="02010609000101010101" pitchFamily="1" charset="-128"/>
              </a:rPr>
              <a:t>  </a:t>
            </a:r>
            <a:r>
              <a:rPr lang="ja-JP" altLang="en-US" sz="2800" dirty="0" smtClean="0">
                <a:ea typeface="ＤＦ特太ゴシック体" panose="02010609000101010101" pitchFamily="1" charset="-128"/>
              </a:rPr>
              <a:t>○○</a:t>
            </a:r>
            <a:r>
              <a:rPr lang="ja-JP" altLang="en-US" sz="2400" dirty="0" smtClean="0">
                <a:ea typeface="ＤＦ特太ゴシック体" panose="02010609000101010101" pitchFamily="1" charset="-128"/>
              </a:rPr>
              <a:t>小学校    </a:t>
            </a:r>
            <a:r>
              <a:rPr lang="ja-JP" altLang="en-US" sz="3200" dirty="0" smtClean="0">
                <a:ea typeface="ＤＦ特太ゴシック体" panose="02010609000101010101" pitchFamily="1" charset="-128"/>
              </a:rPr>
              <a:t>すまあと通信</a:t>
            </a:r>
            <a:endParaRPr kumimoji="1" lang="ja-JP" altLang="en-US" sz="3200" dirty="0">
              <a:ea typeface="ＤＦ特太ゴシック体" panose="02010609000101010101" pitchFamily="1" charset="-128"/>
            </a:endParaRPr>
          </a:p>
        </p:txBody>
      </p:sp>
      <p:sp>
        <p:nvSpPr>
          <p:cNvPr id="5" name="角丸四角形 4"/>
          <p:cNvSpPr/>
          <p:nvPr/>
        </p:nvSpPr>
        <p:spPr>
          <a:xfrm>
            <a:off x="4941168" y="97004"/>
            <a:ext cx="1735856" cy="8048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200" dirty="0" smtClean="0">
                <a:ea typeface="ＤＨＰ平成明朝体W7" panose="02010601000101010101" pitchFamily="2" charset="-128"/>
              </a:rPr>
              <a:t>第　９　号</a:t>
            </a:r>
            <a:endParaRPr kumimoji="1" lang="en-US" altLang="ja-JP" sz="1200" dirty="0" smtClean="0">
              <a:ea typeface="ＤＨＰ平成明朝体W7" panose="02010601000101010101" pitchFamily="2" charset="-128"/>
            </a:endParaRPr>
          </a:p>
          <a:p>
            <a:pPr algn="ctr"/>
            <a:r>
              <a:rPr lang="ja-JP" altLang="en-US" sz="1200" dirty="0" smtClean="0">
                <a:ea typeface="ＤＨＰ平成明朝体W7" panose="02010601000101010101" pitchFamily="2" charset="-128"/>
              </a:rPr>
              <a:t>平成</a:t>
            </a:r>
            <a:r>
              <a:rPr lang="en-US" altLang="ja-JP" sz="1200" dirty="0" smtClean="0">
                <a:ea typeface="ＤＨＰ平成明朝体W7" panose="02010601000101010101" pitchFamily="2" charset="-128"/>
              </a:rPr>
              <a:t>27</a:t>
            </a:r>
            <a:r>
              <a:rPr lang="ja-JP" altLang="en-US" sz="1200" dirty="0" smtClean="0">
                <a:ea typeface="ＤＨＰ平成明朝体W7" panose="02010601000101010101" pitchFamily="2" charset="-128"/>
              </a:rPr>
              <a:t>年　月　日</a:t>
            </a:r>
            <a:endParaRPr lang="en-US" altLang="ja-JP" sz="1200" dirty="0" smtClean="0">
              <a:ea typeface="ＤＨＰ平成明朝体W7" panose="02010601000101010101" pitchFamily="2" charset="-128"/>
            </a:endParaRPr>
          </a:p>
          <a:p>
            <a:pPr algn="ctr"/>
            <a:r>
              <a:rPr lang="ja-JP" altLang="en-US" sz="1200" dirty="0" smtClean="0">
                <a:ea typeface="ＤＨＰ平成明朝体W7" panose="02010601000101010101" pitchFamily="2" charset="-128"/>
              </a:rPr>
              <a:t>○○○○○小学校</a:t>
            </a:r>
            <a:endParaRPr lang="en-US" altLang="ja-JP" sz="1200" dirty="0" smtClean="0">
              <a:ea typeface="ＤＨＰ平成明朝体W7" panose="02010601000101010101" pitchFamily="2" charset="-128"/>
            </a:endParaRPr>
          </a:p>
          <a:p>
            <a:pPr algn="ctr"/>
            <a:r>
              <a:rPr kumimoji="1" lang="ja-JP" altLang="en-US" sz="1200" dirty="0" smtClean="0">
                <a:ea typeface="ＤＨＰ平成明朝体W7" panose="02010601000101010101" pitchFamily="2" charset="-128"/>
              </a:rPr>
              <a:t>校　長　</a:t>
            </a:r>
            <a:r>
              <a:rPr kumimoji="1" lang="ja-JP" altLang="en-US" sz="1200" dirty="0" smtClean="0">
                <a:ea typeface="ＤＨＰ平成明朝体W7" panose="02010601000101010101" pitchFamily="2" charset="-128"/>
              </a:rPr>
              <a:t>○○○○○</a:t>
            </a:r>
            <a:endParaRPr kumimoji="1" lang="ja-JP" altLang="en-US" sz="1200" dirty="0">
              <a:ea typeface="ＤＨＰ平成明朝体W7" panose="02010601000101010101" pitchFamily="2" charset="-128"/>
            </a:endParaRPr>
          </a:p>
        </p:txBody>
      </p:sp>
      <p:sp>
        <p:nvSpPr>
          <p:cNvPr id="6" name="テキスト ボックス 5"/>
          <p:cNvSpPr txBox="1"/>
          <p:nvPr/>
        </p:nvSpPr>
        <p:spPr>
          <a:xfrm>
            <a:off x="103185" y="1892015"/>
            <a:ext cx="6624736" cy="400110"/>
          </a:xfrm>
          <a:prstGeom prst="rect">
            <a:avLst/>
          </a:prstGeom>
          <a:noFill/>
        </p:spPr>
        <p:txBody>
          <a:bodyPr wrap="square" rtlCol="0">
            <a:spAutoFit/>
          </a:bodyPr>
          <a:lstStyle/>
          <a:p>
            <a:pPr algn="ctr"/>
            <a:r>
              <a:rPr lang="ja-JP" altLang="en-US" sz="2000" dirty="0">
                <a:latin typeface="HGP創英角ｺﾞｼｯｸUB" panose="020B0900000000000000" pitchFamily="50" charset="-128"/>
                <a:ea typeface="HGP創英角ｺﾞｼｯｸUB" panose="020B0900000000000000" pitchFamily="50" charset="-128"/>
              </a:rPr>
              <a:t>ＳＮＳ</a:t>
            </a:r>
            <a:r>
              <a:rPr lang="ja-JP" altLang="en-US" sz="2000" dirty="0" smtClean="0">
                <a:latin typeface="HGP創英角ｺﾞｼｯｸUB" panose="020B0900000000000000" pitchFamily="50" charset="-128"/>
                <a:ea typeface="HGP創英角ｺﾞｼｯｸUB" panose="020B0900000000000000" pitchFamily="50" charset="-128"/>
              </a:rPr>
              <a:t>で知り合った女の子から「会おう！」って誘われたよ</a:t>
            </a:r>
            <a:endParaRPr kumimoji="1" lang="en-US" altLang="ja-JP" sz="2000" dirty="0" smtClean="0">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93502" y="2354034"/>
            <a:ext cx="6653311" cy="5676598"/>
            <a:chOff x="101300" y="1503421"/>
            <a:chExt cx="6653311" cy="5885607"/>
          </a:xfrm>
        </p:grpSpPr>
        <p:sp>
          <p:nvSpPr>
            <p:cNvPr id="7" name="正方形/長方形 6"/>
            <p:cNvSpPr/>
            <p:nvPr/>
          </p:nvSpPr>
          <p:spPr>
            <a:xfrm>
              <a:off x="103185" y="1503421"/>
              <a:ext cx="3312368" cy="29286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8" name="正方形/長方形 7"/>
            <p:cNvSpPr/>
            <p:nvPr/>
          </p:nvSpPr>
          <p:spPr>
            <a:xfrm>
              <a:off x="3442243" y="1503421"/>
              <a:ext cx="3312368" cy="29286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a:p>
          </p:txBody>
        </p:sp>
        <p:sp>
          <p:nvSpPr>
            <p:cNvPr id="9" name="正方形/長方形 8"/>
            <p:cNvSpPr/>
            <p:nvPr/>
          </p:nvSpPr>
          <p:spPr>
            <a:xfrm>
              <a:off x="101300" y="4460339"/>
              <a:ext cx="3312368" cy="292868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10" name="正方形/長方形 9"/>
            <p:cNvSpPr/>
            <p:nvPr/>
          </p:nvSpPr>
          <p:spPr>
            <a:xfrm>
              <a:off x="3437503" y="4458428"/>
              <a:ext cx="3312368" cy="29286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12" name="正方形/長方形 11"/>
            <p:cNvSpPr/>
            <p:nvPr/>
          </p:nvSpPr>
          <p:spPr>
            <a:xfrm>
              <a:off x="3039401" y="1503421"/>
              <a:ext cx="374267" cy="3309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１</a:t>
              </a:r>
              <a:endParaRPr kumimoji="1" lang="ja-JP" altLang="en-US" dirty="0"/>
            </a:p>
          </p:txBody>
        </p:sp>
        <p:sp>
          <p:nvSpPr>
            <p:cNvPr id="13" name="正方形/長方形 12"/>
            <p:cNvSpPr/>
            <p:nvPr/>
          </p:nvSpPr>
          <p:spPr>
            <a:xfrm>
              <a:off x="6377557" y="1503421"/>
              <a:ext cx="371744" cy="3286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２</a:t>
              </a:r>
              <a:endParaRPr kumimoji="1" lang="ja-JP" altLang="en-US" dirty="0"/>
            </a:p>
          </p:txBody>
        </p:sp>
        <p:sp>
          <p:nvSpPr>
            <p:cNvPr id="14" name="正方形/長方形 13"/>
            <p:cNvSpPr/>
            <p:nvPr/>
          </p:nvSpPr>
          <p:spPr>
            <a:xfrm>
              <a:off x="3080382" y="4460339"/>
              <a:ext cx="312399" cy="27621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３</a:t>
              </a:r>
              <a:endParaRPr kumimoji="1" lang="ja-JP" altLang="en-US" dirty="0"/>
            </a:p>
          </p:txBody>
        </p:sp>
        <p:sp>
          <p:nvSpPr>
            <p:cNvPr id="15" name="正方形/長方形 14"/>
            <p:cNvSpPr/>
            <p:nvPr/>
          </p:nvSpPr>
          <p:spPr>
            <a:xfrm>
              <a:off x="6427351" y="4469441"/>
              <a:ext cx="327260" cy="28935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４</a:t>
              </a:r>
              <a:endParaRPr kumimoji="1" lang="ja-JP" altLang="en-US" dirty="0"/>
            </a:p>
          </p:txBody>
        </p:sp>
        <p:sp>
          <p:nvSpPr>
            <p:cNvPr id="17" name="テキスト ボックス 16"/>
            <p:cNvSpPr txBox="1"/>
            <p:nvPr/>
          </p:nvSpPr>
          <p:spPr>
            <a:xfrm>
              <a:off x="3447551" y="1558140"/>
              <a:ext cx="2799779" cy="319109"/>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「○○公園で会いませんか？」</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118988" y="1570495"/>
              <a:ext cx="2920413" cy="542485"/>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すまおくんに、</a:t>
              </a:r>
              <a:r>
                <a:rPr lang="ja-JP" altLang="en-US" sz="1400" dirty="0">
                  <a:latin typeface="HG丸ｺﾞｼｯｸM-PRO" panose="020F0600000000000000" pitchFamily="50" charset="-128"/>
                  <a:ea typeface="HG丸ｺﾞｼｯｸM-PRO" panose="020F0600000000000000" pitchFamily="50" charset="-128"/>
                </a:rPr>
                <a:t>すま</a:t>
              </a:r>
              <a:r>
                <a:rPr kumimoji="1" lang="ja-JP" altLang="en-US" sz="1400" dirty="0" smtClean="0">
                  <a:latin typeface="HG丸ｺﾞｼｯｸM-PRO" panose="020F0600000000000000" pitchFamily="50" charset="-128"/>
                  <a:ea typeface="HG丸ｺﾞｼｯｸM-PRO" panose="020F0600000000000000" pitchFamily="50" charset="-128"/>
                </a:rPr>
                <a:t>子さんからメールが届きました。</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29036" y="4543507"/>
              <a:ext cx="2910365" cy="542485"/>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すまおくんは、急いで公園に行きました。</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3469270" y="4530197"/>
              <a:ext cx="2799779" cy="542485"/>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公園に行ってみたら、男の人が待っていました。</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grpSp>
      <p:sp>
        <p:nvSpPr>
          <p:cNvPr id="28" name="角丸四角形 27"/>
          <p:cNvSpPr/>
          <p:nvPr/>
        </p:nvSpPr>
        <p:spPr>
          <a:xfrm>
            <a:off x="101301" y="8097921"/>
            <a:ext cx="6653311" cy="1735158"/>
          </a:xfrm>
          <a:prstGeom prst="roundRect">
            <a:avLst>
              <a:gd name="adj" fmla="val 725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 name="角丸四角形 2"/>
          <p:cNvSpPr/>
          <p:nvPr/>
        </p:nvSpPr>
        <p:spPr>
          <a:xfrm>
            <a:off x="116632" y="1064568"/>
            <a:ext cx="6611289" cy="798263"/>
          </a:xfrm>
          <a:prstGeom prst="roundRect">
            <a:avLst>
              <a:gd name="adj" fmla="val 11793"/>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smtClean="0"/>
              <a:t>　すまおくんは、ネットで知り合った女の子のお友だちがいます。</a:t>
            </a:r>
            <a:endParaRPr lang="en-US" altLang="ja-JP" sz="1200" dirty="0" smtClean="0"/>
          </a:p>
          <a:p>
            <a:r>
              <a:rPr lang="ja-JP" altLang="en-US" sz="1200" dirty="0" smtClean="0"/>
              <a:t>　名前はすま子さんと言います。すま子さんから「会いませんか」とさそわれました。</a:t>
            </a:r>
            <a:endParaRPr lang="en-US" altLang="ja-JP" sz="1200" dirty="0" smtClean="0"/>
          </a:p>
          <a:p>
            <a:r>
              <a:rPr lang="ja-JP" altLang="en-US" sz="1200" dirty="0" smtClean="0"/>
              <a:t>　前から会ってみたいなぁと思っていたので、すまおくんはウキウキしています。</a:t>
            </a:r>
            <a:endParaRPr kumimoji="1" lang="ja-JP" altLang="en-US" sz="1450" b="1" dirty="0"/>
          </a:p>
        </p:txBody>
      </p:sp>
      <p:sp>
        <p:nvSpPr>
          <p:cNvPr id="11" name="角丸四角形吹き出し 10"/>
          <p:cNvSpPr/>
          <p:nvPr/>
        </p:nvSpPr>
        <p:spPr>
          <a:xfrm>
            <a:off x="1692613" y="8189480"/>
            <a:ext cx="4984412" cy="1588056"/>
          </a:xfrm>
          <a:prstGeom prst="wedgeRoundRectCallout">
            <a:avLst>
              <a:gd name="adj1" fmla="val -56252"/>
              <a:gd name="adj2" fmla="val -365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latin typeface="HG丸ｺﾞｼｯｸM-PRO" panose="020F0600000000000000" pitchFamily="50" charset="-128"/>
                <a:ea typeface="HG丸ｺﾞｼｯｸM-PRO" panose="020F0600000000000000" pitchFamily="50" charset="-128"/>
              </a:rPr>
              <a:t>　ネット上では、自分の正体をかくして他人になりすましている人がいます。ネットで知り合った人は、名前はもちろん、性別や年齢、職業などもごまかしているかもしれません。</a:t>
            </a:r>
            <a:endParaRPr lang="en-US" altLang="ja-JP" sz="1300" dirty="0" smtClean="0">
              <a:latin typeface="HG丸ｺﾞｼｯｸM-PRO" panose="020F0600000000000000" pitchFamily="50" charset="-128"/>
              <a:ea typeface="HG丸ｺﾞｼｯｸM-PRO" panose="020F0600000000000000" pitchFamily="50" charset="-128"/>
            </a:endParaRPr>
          </a:p>
          <a:p>
            <a:r>
              <a:rPr kumimoji="1" lang="ja-JP" altLang="en-US" sz="1300" dirty="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人</a:t>
            </a:r>
            <a:r>
              <a:rPr lang="ja-JP" altLang="en-US" sz="1300" dirty="0" smtClean="0">
                <a:latin typeface="HG丸ｺﾞｼｯｸM-PRO" panose="020F0600000000000000" pitchFamily="50" charset="-128"/>
                <a:ea typeface="HG丸ｺﾞｼｯｸM-PRO" panose="020F0600000000000000" pitchFamily="50" charset="-128"/>
              </a:rPr>
              <a:t>をだまそうとしている人のウソにだまされないようにすることが大事だよ。</a:t>
            </a:r>
            <a:r>
              <a:rPr lang="en-US" altLang="ja-JP" sz="1300" dirty="0" smtClean="0">
                <a:latin typeface="HG丸ｺﾞｼｯｸM-PRO" panose="020F0600000000000000" pitchFamily="50" charset="-128"/>
                <a:ea typeface="HG丸ｺﾞｼｯｸM-PRO" panose="020F0600000000000000" pitchFamily="50" charset="-128"/>
              </a:rPr>
              <a:t>SNS</a:t>
            </a:r>
            <a:r>
              <a:rPr lang="ja-JP" altLang="en-US" sz="1300" dirty="0" smtClean="0">
                <a:latin typeface="HG丸ｺﾞｼｯｸM-PRO" panose="020F0600000000000000" pitchFamily="50" charset="-128"/>
                <a:ea typeface="HG丸ｺﾞｼｯｸM-PRO" panose="020F0600000000000000" pitchFamily="50" charset="-128"/>
              </a:rPr>
              <a:t>で知り合った人とは会わない、おうちの人や先生に相談することも大切ですね。</a:t>
            </a:r>
            <a:endParaRPr kumimoji="1" lang="ja-JP" altLang="en-US" sz="1300" dirty="0">
              <a:latin typeface="HG丸ｺﾞｼｯｸM-PRO" panose="020F0600000000000000" pitchFamily="50" charset="-128"/>
              <a:ea typeface="HG丸ｺﾞｼｯｸM-PRO" panose="020F0600000000000000" pitchFamily="50" charset="-128"/>
            </a:endParaRPr>
          </a:p>
        </p:txBody>
      </p:sp>
      <p:pic>
        <p:nvPicPr>
          <p:cNvPr id="18" name="Picture 4" descr="スマートフォン・スマホのイラス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819" y="3084689"/>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スマートフォンを使う男性のイラスト">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891" y="2971779"/>
            <a:ext cx="1581360" cy="19403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驚いている男の子のイラスト"/>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0237" y="6393160"/>
            <a:ext cx="1512168" cy="15121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走っている子供のイラスト（男の子）"/>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3442" y="6038826"/>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悪人のイラスト「黒いシルエット」"/>
          <p:cNvPicPr>
            <a:picLocks noChangeAspect="1" noChangeArrowheads="1"/>
          </p:cNvPicPr>
          <p:nvPr/>
        </p:nvPicPr>
        <p:blipFill rotWithShape="1">
          <a:blip r:embed="rId7">
            <a:extLst>
              <a:ext uri="{28A0092B-C50C-407E-A947-70E740481C1C}">
                <a14:useLocalDpi xmlns:a14="http://schemas.microsoft.com/office/drawing/2010/main" val="0"/>
              </a:ext>
            </a:extLst>
          </a:blip>
          <a:srcRect l="7253" r="9043"/>
          <a:stretch/>
        </p:blipFill>
        <p:spPr bwMode="auto">
          <a:xfrm>
            <a:off x="3688779" y="6038826"/>
            <a:ext cx="1435100" cy="171450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グループ化 28"/>
          <p:cNvGrpSpPr/>
          <p:nvPr/>
        </p:nvGrpSpPr>
        <p:grpSpPr>
          <a:xfrm>
            <a:off x="101301" y="8189480"/>
            <a:ext cx="1656184" cy="1601885"/>
            <a:chOff x="101301" y="8189480"/>
            <a:chExt cx="1656184" cy="1601885"/>
          </a:xfrm>
        </p:grpSpPr>
        <p:sp>
          <p:nvSpPr>
            <p:cNvPr id="30" name="テキスト ボックス 29"/>
            <p:cNvSpPr txBox="1"/>
            <p:nvPr/>
          </p:nvSpPr>
          <p:spPr>
            <a:xfrm>
              <a:off x="101301" y="8189480"/>
              <a:ext cx="1656184" cy="307777"/>
            </a:xfrm>
            <a:prstGeom prst="rect">
              <a:avLst/>
            </a:prstGeom>
            <a:noFill/>
          </p:spPr>
          <p:txBody>
            <a:bodyPr wrap="square" rtlCol="0">
              <a:spAutoFit/>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マモル先生</a:t>
              </a:r>
              <a:r>
                <a:rPr lang="ja-JP" altLang="en-US" sz="1400" b="1" dirty="0">
                  <a:latin typeface="HG丸ｺﾞｼｯｸM-PRO" panose="020F0600000000000000" pitchFamily="50" charset="-128"/>
                  <a:ea typeface="HG丸ｺﾞｼｯｸM-PRO" panose="020F0600000000000000" pitchFamily="50" charset="-128"/>
                </a:rPr>
                <a:t>から</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pic>
          <p:nvPicPr>
            <p:cNvPr id="32" name="図 31"/>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13023" y="8497257"/>
              <a:ext cx="1250431" cy="1294108"/>
            </a:xfrm>
            <a:prstGeom prst="rect">
              <a:avLst/>
            </a:prstGeom>
          </p:spPr>
        </p:pic>
      </p:grpSp>
    </p:spTree>
    <p:extLst>
      <p:ext uri="{BB962C8B-B14F-4D97-AF65-F5344CB8AC3E}">
        <p14:creationId xmlns:p14="http://schemas.microsoft.com/office/powerpoint/2010/main" val="13980955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66</Words>
  <Application>Microsoft Office PowerPoint</Application>
  <PresentationFormat>A4 210 x 297 mm</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福島県教育センター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福島県教育センター</dc:creator>
  <cp:lastModifiedBy>福島県教育センター</cp:lastModifiedBy>
  <cp:revision>29</cp:revision>
  <cp:lastPrinted>2015-06-11T07:34:48Z</cp:lastPrinted>
  <dcterms:created xsi:type="dcterms:W3CDTF">2015-05-13T02:26:19Z</dcterms:created>
  <dcterms:modified xsi:type="dcterms:W3CDTF">2015-06-24T02:52:40Z</dcterms:modified>
</cp:coreProperties>
</file>