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906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8" d="100"/>
          <a:sy n="98" d="100"/>
        </p:scale>
        <p:origin x="-1896" y="1878"/>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3"/>
            <a:ext cx="5829300" cy="2123369"/>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1DCC1522-4B18-452C-83ED-08932C6AD8E0}" type="datetimeFigureOut">
              <a:rPr kumimoji="1" lang="ja-JP" altLang="en-US" smtClean="0"/>
              <a:t>2015/6/24</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815132E-1A9A-4131-886F-3AA9EBAAA716}" type="slidenum">
              <a:rPr kumimoji="1" lang="ja-JP" altLang="en-US" smtClean="0"/>
              <a:t>‹#›</a:t>
            </a:fld>
            <a:endParaRPr kumimoji="1" lang="ja-JP" altLang="en-US" dirty="0"/>
          </a:p>
        </p:txBody>
      </p:sp>
    </p:spTree>
    <p:extLst>
      <p:ext uri="{BB962C8B-B14F-4D97-AF65-F5344CB8AC3E}">
        <p14:creationId xmlns:p14="http://schemas.microsoft.com/office/powerpoint/2010/main" val="37398878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DCC1522-4B18-452C-83ED-08932C6AD8E0}" type="datetimeFigureOut">
              <a:rPr kumimoji="1" lang="ja-JP" altLang="en-US" smtClean="0"/>
              <a:t>2015/6/24</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815132E-1A9A-4131-886F-3AA9EBAAA716}" type="slidenum">
              <a:rPr kumimoji="1" lang="ja-JP" altLang="en-US" smtClean="0"/>
              <a:t>‹#›</a:t>
            </a:fld>
            <a:endParaRPr kumimoji="1" lang="ja-JP" altLang="en-US" dirty="0"/>
          </a:p>
        </p:txBody>
      </p:sp>
    </p:spTree>
    <p:extLst>
      <p:ext uri="{BB962C8B-B14F-4D97-AF65-F5344CB8AC3E}">
        <p14:creationId xmlns:p14="http://schemas.microsoft.com/office/powerpoint/2010/main" val="14750068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529697"/>
            <a:ext cx="1157288" cy="1126807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257176" y="529697"/>
            <a:ext cx="3357563" cy="1126807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DCC1522-4B18-452C-83ED-08932C6AD8E0}" type="datetimeFigureOut">
              <a:rPr kumimoji="1" lang="ja-JP" altLang="en-US" smtClean="0"/>
              <a:t>2015/6/24</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815132E-1A9A-4131-886F-3AA9EBAAA716}" type="slidenum">
              <a:rPr kumimoji="1" lang="ja-JP" altLang="en-US" smtClean="0"/>
              <a:t>‹#›</a:t>
            </a:fld>
            <a:endParaRPr kumimoji="1" lang="ja-JP" altLang="en-US" dirty="0"/>
          </a:p>
        </p:txBody>
      </p:sp>
    </p:spTree>
    <p:extLst>
      <p:ext uri="{BB962C8B-B14F-4D97-AF65-F5344CB8AC3E}">
        <p14:creationId xmlns:p14="http://schemas.microsoft.com/office/powerpoint/2010/main" val="1617286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DCC1522-4B18-452C-83ED-08932C6AD8E0}" type="datetimeFigureOut">
              <a:rPr kumimoji="1" lang="ja-JP" altLang="en-US" smtClean="0"/>
              <a:t>2015/6/24</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815132E-1A9A-4131-886F-3AA9EBAAA716}" type="slidenum">
              <a:rPr kumimoji="1" lang="ja-JP" altLang="en-US" smtClean="0"/>
              <a:t>‹#›</a:t>
            </a:fld>
            <a:endParaRPr kumimoji="1" lang="ja-JP" altLang="en-US" dirty="0"/>
          </a:p>
        </p:txBody>
      </p:sp>
    </p:spTree>
    <p:extLst>
      <p:ext uri="{BB962C8B-B14F-4D97-AF65-F5344CB8AC3E}">
        <p14:creationId xmlns:p14="http://schemas.microsoft.com/office/powerpoint/2010/main" val="1586708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1DCC1522-4B18-452C-83ED-08932C6AD8E0}" type="datetimeFigureOut">
              <a:rPr kumimoji="1" lang="ja-JP" altLang="en-US" smtClean="0"/>
              <a:t>2015/6/24</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815132E-1A9A-4131-886F-3AA9EBAAA716}" type="slidenum">
              <a:rPr kumimoji="1" lang="ja-JP" altLang="en-US" smtClean="0"/>
              <a:t>‹#›</a:t>
            </a:fld>
            <a:endParaRPr kumimoji="1" lang="ja-JP" altLang="en-US" dirty="0"/>
          </a:p>
        </p:txBody>
      </p:sp>
    </p:spTree>
    <p:extLst>
      <p:ext uri="{BB962C8B-B14F-4D97-AF65-F5344CB8AC3E}">
        <p14:creationId xmlns:p14="http://schemas.microsoft.com/office/powerpoint/2010/main" val="112937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257176"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2628901"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1DCC1522-4B18-452C-83ED-08932C6AD8E0}" type="datetimeFigureOut">
              <a:rPr kumimoji="1" lang="ja-JP" altLang="en-US" smtClean="0"/>
              <a:t>2015/6/24</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4815132E-1A9A-4131-886F-3AA9EBAAA716}" type="slidenum">
              <a:rPr kumimoji="1" lang="ja-JP" altLang="en-US" smtClean="0"/>
              <a:t>‹#›</a:t>
            </a:fld>
            <a:endParaRPr kumimoji="1" lang="ja-JP" altLang="en-US" dirty="0"/>
          </a:p>
        </p:txBody>
      </p:sp>
    </p:spTree>
    <p:extLst>
      <p:ext uri="{BB962C8B-B14F-4D97-AF65-F5344CB8AC3E}">
        <p14:creationId xmlns:p14="http://schemas.microsoft.com/office/powerpoint/2010/main" val="248741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1DCC1522-4B18-452C-83ED-08932C6AD8E0}" type="datetimeFigureOut">
              <a:rPr kumimoji="1" lang="ja-JP" altLang="en-US" smtClean="0"/>
              <a:t>2015/6/24</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4815132E-1A9A-4131-886F-3AA9EBAAA716}" type="slidenum">
              <a:rPr kumimoji="1" lang="ja-JP" altLang="en-US" smtClean="0"/>
              <a:t>‹#›</a:t>
            </a:fld>
            <a:endParaRPr kumimoji="1" lang="ja-JP" altLang="en-US" dirty="0"/>
          </a:p>
        </p:txBody>
      </p:sp>
    </p:spTree>
    <p:extLst>
      <p:ext uri="{BB962C8B-B14F-4D97-AF65-F5344CB8AC3E}">
        <p14:creationId xmlns:p14="http://schemas.microsoft.com/office/powerpoint/2010/main" val="38299437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1DCC1522-4B18-452C-83ED-08932C6AD8E0}" type="datetimeFigureOut">
              <a:rPr kumimoji="1" lang="ja-JP" altLang="en-US" smtClean="0"/>
              <a:t>2015/6/24</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4815132E-1A9A-4131-886F-3AA9EBAAA716}" type="slidenum">
              <a:rPr kumimoji="1" lang="ja-JP" altLang="en-US" smtClean="0"/>
              <a:t>‹#›</a:t>
            </a:fld>
            <a:endParaRPr kumimoji="1" lang="ja-JP" altLang="en-US" dirty="0"/>
          </a:p>
        </p:txBody>
      </p:sp>
    </p:spTree>
    <p:extLst>
      <p:ext uri="{BB962C8B-B14F-4D97-AF65-F5344CB8AC3E}">
        <p14:creationId xmlns:p14="http://schemas.microsoft.com/office/powerpoint/2010/main" val="3216623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DCC1522-4B18-452C-83ED-08932C6AD8E0}" type="datetimeFigureOut">
              <a:rPr kumimoji="1" lang="ja-JP" altLang="en-US" smtClean="0"/>
              <a:t>2015/6/24</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4815132E-1A9A-4131-886F-3AA9EBAAA716}" type="slidenum">
              <a:rPr kumimoji="1" lang="ja-JP" altLang="en-US" smtClean="0"/>
              <a:t>‹#›</a:t>
            </a:fld>
            <a:endParaRPr kumimoji="1" lang="ja-JP" altLang="en-US" dirty="0"/>
          </a:p>
        </p:txBody>
      </p:sp>
    </p:spTree>
    <p:extLst>
      <p:ext uri="{BB962C8B-B14F-4D97-AF65-F5344CB8AC3E}">
        <p14:creationId xmlns:p14="http://schemas.microsoft.com/office/powerpoint/2010/main" val="38561198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6"/>
            <a:ext cx="2256235" cy="1678517"/>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681288"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DCC1522-4B18-452C-83ED-08932C6AD8E0}" type="datetimeFigureOut">
              <a:rPr kumimoji="1" lang="ja-JP" altLang="en-US" smtClean="0"/>
              <a:t>2015/6/24</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4815132E-1A9A-4131-886F-3AA9EBAAA716}" type="slidenum">
              <a:rPr kumimoji="1" lang="ja-JP" altLang="en-US" smtClean="0"/>
              <a:t>‹#›</a:t>
            </a:fld>
            <a:endParaRPr kumimoji="1" lang="ja-JP" altLang="en-US" dirty="0"/>
          </a:p>
        </p:txBody>
      </p:sp>
    </p:spTree>
    <p:extLst>
      <p:ext uri="{BB962C8B-B14F-4D97-AF65-F5344CB8AC3E}">
        <p14:creationId xmlns:p14="http://schemas.microsoft.com/office/powerpoint/2010/main" val="20080096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1"/>
            <a:ext cx="4114800" cy="818622"/>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dirty="0"/>
          </a:p>
        </p:txBody>
      </p:sp>
      <p:sp>
        <p:nvSpPr>
          <p:cNvPr id="4" name="テキスト プレースホルダー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DCC1522-4B18-452C-83ED-08932C6AD8E0}" type="datetimeFigureOut">
              <a:rPr kumimoji="1" lang="ja-JP" altLang="en-US" smtClean="0"/>
              <a:t>2015/6/24</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4815132E-1A9A-4131-886F-3AA9EBAAA716}" type="slidenum">
              <a:rPr kumimoji="1" lang="ja-JP" altLang="en-US" smtClean="0"/>
              <a:t>‹#›</a:t>
            </a:fld>
            <a:endParaRPr kumimoji="1" lang="ja-JP" altLang="en-US" dirty="0"/>
          </a:p>
        </p:txBody>
      </p:sp>
    </p:spTree>
    <p:extLst>
      <p:ext uri="{BB962C8B-B14F-4D97-AF65-F5344CB8AC3E}">
        <p14:creationId xmlns:p14="http://schemas.microsoft.com/office/powerpoint/2010/main" val="7947350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1DCC1522-4B18-452C-83ED-08932C6AD8E0}" type="datetimeFigureOut">
              <a:rPr kumimoji="1" lang="ja-JP" altLang="en-US" smtClean="0"/>
              <a:t>2015/6/24</a:t>
            </a:fld>
            <a:endParaRPr kumimoji="1" lang="ja-JP" altLang="en-US" dirty="0"/>
          </a:p>
        </p:txBody>
      </p:sp>
      <p:sp>
        <p:nvSpPr>
          <p:cNvPr id="5" name="フッター プレースホルダー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4815132E-1A9A-4131-886F-3AA9EBAAA716}" type="slidenum">
              <a:rPr kumimoji="1" lang="ja-JP" altLang="en-US" smtClean="0"/>
              <a:t>‹#›</a:t>
            </a:fld>
            <a:endParaRPr kumimoji="1" lang="ja-JP" altLang="en-US" dirty="0"/>
          </a:p>
        </p:txBody>
      </p:sp>
    </p:spTree>
    <p:extLst>
      <p:ext uri="{BB962C8B-B14F-4D97-AF65-F5344CB8AC3E}">
        <p14:creationId xmlns:p14="http://schemas.microsoft.com/office/powerpoint/2010/main" val="6790781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http://3.bp.blogspot.com/-9-DLu5jDtbU/UWgWhY9PhcI/AAAAAAAAQFM/YnnTDHNyc-I/s1600/smartphone_man.png" TargetMode="External"/><Relationship Id="rId7"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3"/>
          <p:cNvSpPr/>
          <p:nvPr/>
        </p:nvSpPr>
        <p:spPr>
          <a:xfrm>
            <a:off x="116632" y="48367"/>
            <a:ext cx="6624736" cy="936104"/>
          </a:xfrm>
          <a:prstGeom prst="roundRect">
            <a:avLst>
              <a:gd name="adj" fmla="val 1336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dirty="0" smtClean="0">
                <a:ea typeface="ＤＦ特太ゴシック体" panose="02010609000101010101" pitchFamily="1" charset="-128"/>
              </a:rPr>
              <a:t>  </a:t>
            </a:r>
            <a:r>
              <a:rPr lang="ja-JP" altLang="en-US" sz="2800" dirty="0" smtClean="0">
                <a:ea typeface="ＤＦ特太ゴシック体" panose="02010609000101010101" pitchFamily="1" charset="-128"/>
              </a:rPr>
              <a:t>○○</a:t>
            </a:r>
            <a:r>
              <a:rPr lang="ja-JP" altLang="en-US" sz="2400" dirty="0" smtClean="0">
                <a:ea typeface="ＤＦ特太ゴシック体" panose="02010609000101010101" pitchFamily="1" charset="-128"/>
              </a:rPr>
              <a:t>小学校    </a:t>
            </a:r>
            <a:r>
              <a:rPr lang="ja-JP" altLang="en-US" sz="3200" dirty="0" smtClean="0">
                <a:ea typeface="ＤＦ特太ゴシック体" panose="02010609000101010101" pitchFamily="1" charset="-128"/>
              </a:rPr>
              <a:t>すまあと通信</a:t>
            </a:r>
            <a:endParaRPr kumimoji="1" lang="ja-JP" altLang="en-US" sz="3200" dirty="0">
              <a:ea typeface="ＤＦ特太ゴシック体" panose="02010609000101010101" pitchFamily="1" charset="-128"/>
            </a:endParaRPr>
          </a:p>
        </p:txBody>
      </p:sp>
      <p:sp>
        <p:nvSpPr>
          <p:cNvPr id="5" name="角丸四角形 4"/>
          <p:cNvSpPr/>
          <p:nvPr/>
        </p:nvSpPr>
        <p:spPr>
          <a:xfrm>
            <a:off x="4941168" y="97004"/>
            <a:ext cx="1735856" cy="804863"/>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sz="1200" dirty="0" smtClean="0">
                <a:ea typeface="ＤＨＰ平成明朝体W7" panose="02010601000101010101" pitchFamily="2" charset="-128"/>
              </a:rPr>
              <a:t>第　９　号</a:t>
            </a:r>
            <a:endParaRPr kumimoji="1" lang="en-US" altLang="ja-JP" sz="1200" dirty="0" smtClean="0">
              <a:ea typeface="ＤＨＰ平成明朝体W7" panose="02010601000101010101" pitchFamily="2" charset="-128"/>
            </a:endParaRPr>
          </a:p>
          <a:p>
            <a:pPr algn="ctr"/>
            <a:r>
              <a:rPr lang="ja-JP" altLang="en-US" sz="1200" dirty="0" smtClean="0">
                <a:ea typeface="ＤＨＰ平成明朝体W7" panose="02010601000101010101" pitchFamily="2" charset="-128"/>
              </a:rPr>
              <a:t>平成</a:t>
            </a:r>
            <a:r>
              <a:rPr lang="en-US" altLang="ja-JP" sz="1200" dirty="0" smtClean="0">
                <a:ea typeface="ＤＨＰ平成明朝体W7" panose="02010601000101010101" pitchFamily="2" charset="-128"/>
              </a:rPr>
              <a:t>27</a:t>
            </a:r>
            <a:r>
              <a:rPr lang="ja-JP" altLang="en-US" sz="1200" dirty="0" smtClean="0">
                <a:ea typeface="ＤＨＰ平成明朝体W7" panose="02010601000101010101" pitchFamily="2" charset="-128"/>
              </a:rPr>
              <a:t>年　月　日</a:t>
            </a:r>
            <a:endParaRPr lang="en-US" altLang="ja-JP" sz="1200" dirty="0" smtClean="0">
              <a:ea typeface="ＤＨＰ平成明朝体W7" panose="02010601000101010101" pitchFamily="2" charset="-128"/>
            </a:endParaRPr>
          </a:p>
          <a:p>
            <a:pPr algn="ctr"/>
            <a:r>
              <a:rPr lang="ja-JP" altLang="en-US" sz="1200" dirty="0" smtClean="0">
                <a:ea typeface="ＤＨＰ平成明朝体W7" panose="02010601000101010101" pitchFamily="2" charset="-128"/>
              </a:rPr>
              <a:t>○○○○○小学校</a:t>
            </a:r>
            <a:endParaRPr lang="en-US" altLang="ja-JP" sz="1200" dirty="0" smtClean="0">
              <a:ea typeface="ＤＨＰ平成明朝体W7" panose="02010601000101010101" pitchFamily="2" charset="-128"/>
            </a:endParaRPr>
          </a:p>
          <a:p>
            <a:pPr algn="ctr"/>
            <a:r>
              <a:rPr kumimoji="1" lang="ja-JP" altLang="en-US" sz="1200" dirty="0" smtClean="0">
                <a:ea typeface="ＤＨＰ平成明朝体W7" panose="02010601000101010101" pitchFamily="2" charset="-128"/>
              </a:rPr>
              <a:t>校　長　</a:t>
            </a:r>
            <a:r>
              <a:rPr kumimoji="1" lang="ja-JP" altLang="en-US" sz="1200" dirty="0" smtClean="0">
                <a:ea typeface="ＤＨＰ平成明朝体W7" panose="02010601000101010101" pitchFamily="2" charset="-128"/>
              </a:rPr>
              <a:t>○○○○○</a:t>
            </a:r>
            <a:endParaRPr kumimoji="1" lang="ja-JP" altLang="en-US" sz="1200" dirty="0">
              <a:ea typeface="ＤＨＰ平成明朝体W7" panose="02010601000101010101" pitchFamily="2" charset="-128"/>
            </a:endParaRPr>
          </a:p>
        </p:txBody>
      </p:sp>
      <p:sp>
        <p:nvSpPr>
          <p:cNvPr id="6" name="テキスト ボックス 5"/>
          <p:cNvSpPr txBox="1"/>
          <p:nvPr/>
        </p:nvSpPr>
        <p:spPr>
          <a:xfrm>
            <a:off x="103185" y="1892015"/>
            <a:ext cx="6624736" cy="400110"/>
          </a:xfrm>
          <a:prstGeom prst="rect">
            <a:avLst/>
          </a:prstGeom>
          <a:noFill/>
        </p:spPr>
        <p:txBody>
          <a:bodyPr wrap="square" rtlCol="0">
            <a:spAutoFit/>
          </a:bodyPr>
          <a:lstStyle/>
          <a:p>
            <a:pPr algn="ctr"/>
            <a:r>
              <a:rPr lang="ja-JP" altLang="en-US" sz="2000" dirty="0">
                <a:latin typeface="HGP創英角ｺﾞｼｯｸUB" panose="020B0900000000000000" pitchFamily="50" charset="-128"/>
                <a:ea typeface="HGP創英角ｺﾞｼｯｸUB" panose="020B0900000000000000" pitchFamily="50" charset="-128"/>
              </a:rPr>
              <a:t>ＳＮＳ</a:t>
            </a:r>
            <a:r>
              <a:rPr lang="ja-JP" altLang="en-US" sz="2000" dirty="0" smtClean="0">
                <a:latin typeface="HGP創英角ｺﾞｼｯｸUB" panose="020B0900000000000000" pitchFamily="50" charset="-128"/>
                <a:ea typeface="HGP創英角ｺﾞｼｯｸUB" panose="020B0900000000000000" pitchFamily="50" charset="-128"/>
              </a:rPr>
              <a:t>で知り合った女の子から「会おう！」って誘われたよ</a:t>
            </a:r>
            <a:endParaRPr kumimoji="1" lang="en-US" altLang="ja-JP" sz="2000" dirty="0" smtClean="0">
              <a:latin typeface="HGP創英角ｺﾞｼｯｸUB" panose="020B0900000000000000" pitchFamily="50" charset="-128"/>
              <a:ea typeface="HGP創英角ｺﾞｼｯｸUB" panose="020B0900000000000000" pitchFamily="50" charset="-128"/>
            </a:endParaRPr>
          </a:p>
        </p:txBody>
      </p:sp>
      <p:grpSp>
        <p:nvGrpSpPr>
          <p:cNvPr id="2" name="グループ化 1"/>
          <p:cNvGrpSpPr/>
          <p:nvPr/>
        </p:nvGrpSpPr>
        <p:grpSpPr>
          <a:xfrm>
            <a:off x="93502" y="2354034"/>
            <a:ext cx="6653311" cy="5676598"/>
            <a:chOff x="101300" y="1503421"/>
            <a:chExt cx="6653311" cy="5885607"/>
          </a:xfrm>
        </p:grpSpPr>
        <p:sp>
          <p:nvSpPr>
            <p:cNvPr id="7" name="正方形/長方形 6"/>
            <p:cNvSpPr/>
            <p:nvPr/>
          </p:nvSpPr>
          <p:spPr>
            <a:xfrm>
              <a:off x="103185" y="1503421"/>
              <a:ext cx="3312368" cy="2928689"/>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p>
          </p:txBody>
        </p:sp>
        <p:sp>
          <p:nvSpPr>
            <p:cNvPr id="8" name="正方形/長方形 7"/>
            <p:cNvSpPr/>
            <p:nvPr/>
          </p:nvSpPr>
          <p:spPr>
            <a:xfrm>
              <a:off x="3442243" y="1503421"/>
              <a:ext cx="3312368" cy="2928689"/>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kumimoji="1" lang="ja-JP" altLang="en-US" dirty="0"/>
            </a:p>
          </p:txBody>
        </p:sp>
        <p:sp>
          <p:nvSpPr>
            <p:cNvPr id="9" name="正方形/長方形 8"/>
            <p:cNvSpPr/>
            <p:nvPr/>
          </p:nvSpPr>
          <p:spPr>
            <a:xfrm>
              <a:off x="101300" y="4460339"/>
              <a:ext cx="3312368" cy="2928689"/>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dirty="0"/>
            </a:p>
          </p:txBody>
        </p:sp>
        <p:sp>
          <p:nvSpPr>
            <p:cNvPr id="10" name="正方形/長方形 9"/>
            <p:cNvSpPr/>
            <p:nvPr/>
          </p:nvSpPr>
          <p:spPr>
            <a:xfrm>
              <a:off x="3437503" y="4458428"/>
              <a:ext cx="3312368" cy="2928689"/>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dirty="0"/>
            </a:p>
          </p:txBody>
        </p:sp>
        <p:sp>
          <p:nvSpPr>
            <p:cNvPr id="12" name="正方形/長方形 11"/>
            <p:cNvSpPr/>
            <p:nvPr/>
          </p:nvSpPr>
          <p:spPr>
            <a:xfrm>
              <a:off x="3039401" y="1503421"/>
              <a:ext cx="374267" cy="33091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dirty="0" smtClean="0"/>
                <a:t>１</a:t>
              </a:r>
              <a:endParaRPr kumimoji="1" lang="ja-JP" altLang="en-US" dirty="0"/>
            </a:p>
          </p:txBody>
        </p:sp>
        <p:sp>
          <p:nvSpPr>
            <p:cNvPr id="13" name="正方形/長方形 12"/>
            <p:cNvSpPr/>
            <p:nvPr/>
          </p:nvSpPr>
          <p:spPr>
            <a:xfrm>
              <a:off x="6377557" y="1503421"/>
              <a:ext cx="371744" cy="328684"/>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kumimoji="1" lang="ja-JP" altLang="en-US" dirty="0" smtClean="0"/>
                <a:t>２</a:t>
              </a:r>
              <a:endParaRPr kumimoji="1" lang="ja-JP" altLang="en-US" dirty="0"/>
            </a:p>
          </p:txBody>
        </p:sp>
        <p:sp>
          <p:nvSpPr>
            <p:cNvPr id="14" name="正方形/長方形 13"/>
            <p:cNvSpPr/>
            <p:nvPr/>
          </p:nvSpPr>
          <p:spPr>
            <a:xfrm>
              <a:off x="3080382" y="4460339"/>
              <a:ext cx="312399" cy="276213"/>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dirty="0" smtClean="0"/>
                <a:t>３</a:t>
              </a:r>
              <a:endParaRPr kumimoji="1" lang="ja-JP" altLang="en-US" dirty="0"/>
            </a:p>
          </p:txBody>
        </p:sp>
        <p:sp>
          <p:nvSpPr>
            <p:cNvPr id="15" name="正方形/長方形 14"/>
            <p:cNvSpPr/>
            <p:nvPr/>
          </p:nvSpPr>
          <p:spPr>
            <a:xfrm>
              <a:off x="6427351" y="4469441"/>
              <a:ext cx="327260" cy="289353"/>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kumimoji="1" lang="ja-JP" altLang="en-US" dirty="0" smtClean="0"/>
                <a:t>４</a:t>
              </a:r>
              <a:endParaRPr kumimoji="1" lang="ja-JP" altLang="en-US" dirty="0"/>
            </a:p>
          </p:txBody>
        </p:sp>
        <p:sp>
          <p:nvSpPr>
            <p:cNvPr id="17" name="テキスト ボックス 16"/>
            <p:cNvSpPr txBox="1"/>
            <p:nvPr/>
          </p:nvSpPr>
          <p:spPr>
            <a:xfrm>
              <a:off x="3447551" y="1558140"/>
              <a:ext cx="2799779" cy="319109"/>
            </a:xfrm>
            <a:prstGeom prst="rect">
              <a:avLst/>
            </a:prstGeom>
            <a:noFill/>
          </p:spPr>
          <p:txBody>
            <a:bodyPr wrap="square" rtlCol="0">
              <a:spAutoFit/>
            </a:bodyPr>
            <a:lstStyle/>
            <a:p>
              <a:r>
                <a:rPr kumimoji="1" lang="ja-JP" altLang="en-US" sz="1400" dirty="0" smtClean="0">
                  <a:latin typeface="HG丸ｺﾞｼｯｸM-PRO" panose="020F0600000000000000" pitchFamily="50" charset="-128"/>
                  <a:ea typeface="HG丸ｺﾞｼｯｸM-PRO" panose="020F0600000000000000" pitchFamily="50" charset="-128"/>
                </a:rPr>
                <a:t>「○○公園で会いませんか？」</a:t>
              </a:r>
              <a:endParaRPr kumimoji="1" lang="en-US" altLang="ja-JP" sz="1400" dirty="0" smtClean="0">
                <a:latin typeface="HG丸ｺﾞｼｯｸM-PRO" panose="020F0600000000000000" pitchFamily="50" charset="-128"/>
                <a:ea typeface="HG丸ｺﾞｼｯｸM-PRO" panose="020F0600000000000000" pitchFamily="50" charset="-128"/>
              </a:endParaRPr>
            </a:p>
          </p:txBody>
        </p:sp>
        <p:sp>
          <p:nvSpPr>
            <p:cNvPr id="19" name="テキスト ボックス 18"/>
            <p:cNvSpPr txBox="1"/>
            <p:nvPr/>
          </p:nvSpPr>
          <p:spPr>
            <a:xfrm>
              <a:off x="118988" y="1570495"/>
              <a:ext cx="2920413" cy="542485"/>
            </a:xfrm>
            <a:prstGeom prst="rect">
              <a:avLst/>
            </a:prstGeom>
            <a:noFill/>
          </p:spPr>
          <p:txBody>
            <a:bodyPr wrap="square" rtlCol="0">
              <a:spAutoFit/>
            </a:bodyPr>
            <a:lstStyle/>
            <a:p>
              <a:r>
                <a:rPr kumimoji="1" lang="ja-JP" altLang="en-US" sz="1400" dirty="0" smtClean="0">
                  <a:latin typeface="HG丸ｺﾞｼｯｸM-PRO" panose="020F0600000000000000" pitchFamily="50" charset="-128"/>
                  <a:ea typeface="HG丸ｺﾞｼｯｸM-PRO" panose="020F0600000000000000" pitchFamily="50" charset="-128"/>
                </a:rPr>
                <a:t>すまおくんに、</a:t>
              </a:r>
              <a:r>
                <a:rPr lang="ja-JP" altLang="en-US" sz="1400" dirty="0">
                  <a:latin typeface="HG丸ｺﾞｼｯｸM-PRO" panose="020F0600000000000000" pitchFamily="50" charset="-128"/>
                  <a:ea typeface="HG丸ｺﾞｼｯｸM-PRO" panose="020F0600000000000000" pitchFamily="50" charset="-128"/>
                </a:rPr>
                <a:t>すま</a:t>
              </a:r>
              <a:r>
                <a:rPr kumimoji="1" lang="ja-JP" altLang="en-US" sz="1400" dirty="0" smtClean="0">
                  <a:latin typeface="HG丸ｺﾞｼｯｸM-PRO" panose="020F0600000000000000" pitchFamily="50" charset="-128"/>
                  <a:ea typeface="HG丸ｺﾞｼｯｸM-PRO" panose="020F0600000000000000" pitchFamily="50" charset="-128"/>
                </a:rPr>
                <a:t>子さんからメールが届きました。</a:t>
              </a:r>
              <a:endParaRPr kumimoji="1" lang="en-US" altLang="ja-JP" sz="1400" dirty="0" smtClean="0">
                <a:latin typeface="HG丸ｺﾞｼｯｸM-PRO" panose="020F0600000000000000" pitchFamily="50" charset="-128"/>
                <a:ea typeface="HG丸ｺﾞｼｯｸM-PRO" panose="020F0600000000000000" pitchFamily="50" charset="-128"/>
              </a:endParaRPr>
            </a:p>
          </p:txBody>
        </p:sp>
        <p:sp>
          <p:nvSpPr>
            <p:cNvPr id="22" name="テキスト ボックス 21"/>
            <p:cNvSpPr txBox="1"/>
            <p:nvPr/>
          </p:nvSpPr>
          <p:spPr>
            <a:xfrm>
              <a:off x="129036" y="4543507"/>
              <a:ext cx="2910365" cy="542485"/>
            </a:xfrm>
            <a:prstGeom prst="rect">
              <a:avLst/>
            </a:prstGeom>
            <a:noFill/>
          </p:spPr>
          <p:txBody>
            <a:bodyPr wrap="square" rtlCol="0">
              <a:spAutoFit/>
            </a:bodyPr>
            <a:lstStyle/>
            <a:p>
              <a:r>
                <a:rPr kumimoji="1" lang="ja-JP" altLang="en-US" sz="1400" dirty="0" smtClean="0">
                  <a:latin typeface="HG丸ｺﾞｼｯｸM-PRO" panose="020F0600000000000000" pitchFamily="50" charset="-128"/>
                  <a:ea typeface="HG丸ｺﾞｼｯｸM-PRO" panose="020F0600000000000000" pitchFamily="50" charset="-128"/>
                </a:rPr>
                <a:t>すまおくんは、急いで公園に行きました。</a:t>
              </a:r>
              <a:endParaRPr kumimoji="1" lang="en-US" altLang="ja-JP" sz="1400" dirty="0" smtClean="0">
                <a:latin typeface="HG丸ｺﾞｼｯｸM-PRO" panose="020F0600000000000000" pitchFamily="50" charset="-128"/>
                <a:ea typeface="HG丸ｺﾞｼｯｸM-PRO" panose="020F0600000000000000" pitchFamily="50" charset="-128"/>
              </a:endParaRPr>
            </a:p>
          </p:txBody>
        </p:sp>
        <p:sp>
          <p:nvSpPr>
            <p:cNvPr id="26" name="テキスト ボックス 25"/>
            <p:cNvSpPr txBox="1"/>
            <p:nvPr/>
          </p:nvSpPr>
          <p:spPr>
            <a:xfrm>
              <a:off x="3469270" y="4530197"/>
              <a:ext cx="2799779" cy="542485"/>
            </a:xfrm>
            <a:prstGeom prst="rect">
              <a:avLst/>
            </a:prstGeom>
            <a:noFill/>
          </p:spPr>
          <p:txBody>
            <a:bodyPr wrap="square" rtlCol="0">
              <a:spAutoFit/>
            </a:bodyPr>
            <a:lstStyle/>
            <a:p>
              <a:r>
                <a:rPr lang="ja-JP" altLang="en-US" sz="1400" dirty="0" smtClean="0">
                  <a:latin typeface="HG丸ｺﾞｼｯｸM-PRO" panose="020F0600000000000000" pitchFamily="50" charset="-128"/>
                  <a:ea typeface="HG丸ｺﾞｼｯｸM-PRO" panose="020F0600000000000000" pitchFamily="50" charset="-128"/>
                </a:rPr>
                <a:t>公園に行ってみたら、男の人が待っていました。</a:t>
              </a:r>
              <a:endParaRPr kumimoji="1" lang="en-US" altLang="ja-JP" sz="1400" dirty="0" smtClean="0">
                <a:latin typeface="HG丸ｺﾞｼｯｸM-PRO" panose="020F0600000000000000" pitchFamily="50" charset="-128"/>
                <a:ea typeface="HG丸ｺﾞｼｯｸM-PRO" panose="020F0600000000000000" pitchFamily="50" charset="-128"/>
              </a:endParaRPr>
            </a:p>
          </p:txBody>
        </p:sp>
      </p:grpSp>
      <p:sp>
        <p:nvSpPr>
          <p:cNvPr id="28" name="角丸四角形 27"/>
          <p:cNvSpPr/>
          <p:nvPr/>
        </p:nvSpPr>
        <p:spPr>
          <a:xfrm>
            <a:off x="101301" y="8097921"/>
            <a:ext cx="6653311" cy="1735158"/>
          </a:xfrm>
          <a:prstGeom prst="roundRect">
            <a:avLst>
              <a:gd name="adj" fmla="val 7257"/>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dirty="0"/>
          </a:p>
        </p:txBody>
      </p:sp>
      <p:sp>
        <p:nvSpPr>
          <p:cNvPr id="3" name="角丸四角形 2"/>
          <p:cNvSpPr/>
          <p:nvPr/>
        </p:nvSpPr>
        <p:spPr>
          <a:xfrm>
            <a:off x="116632" y="1064568"/>
            <a:ext cx="6611289" cy="798263"/>
          </a:xfrm>
          <a:prstGeom prst="roundRect">
            <a:avLst>
              <a:gd name="adj" fmla="val 11793"/>
            </a:avLst>
          </a:prstGeom>
          <a:ln>
            <a:prstDash val="sysDash"/>
          </a:ln>
        </p:spPr>
        <p:style>
          <a:lnRef idx="2">
            <a:schemeClr val="accent1"/>
          </a:lnRef>
          <a:fillRef idx="1">
            <a:schemeClr val="lt1"/>
          </a:fillRef>
          <a:effectRef idx="0">
            <a:schemeClr val="accent1"/>
          </a:effectRef>
          <a:fontRef idx="minor">
            <a:schemeClr val="dk1"/>
          </a:fontRef>
        </p:style>
        <p:txBody>
          <a:bodyPr rtlCol="0" anchor="ctr"/>
          <a:lstStyle/>
          <a:p>
            <a:r>
              <a:rPr lang="ja-JP" altLang="en-US" sz="1200" dirty="0" smtClean="0"/>
              <a:t>　すまおくんは、ネットで知り合った女の子のお友だちがいます。</a:t>
            </a:r>
            <a:endParaRPr lang="en-US" altLang="ja-JP" sz="1200" dirty="0" smtClean="0"/>
          </a:p>
          <a:p>
            <a:r>
              <a:rPr lang="ja-JP" altLang="en-US" sz="1200" dirty="0" smtClean="0"/>
              <a:t>　名前はすま子さんと言います。すま子さんから「会いませんか」とさそわれました。</a:t>
            </a:r>
            <a:endParaRPr lang="en-US" altLang="ja-JP" sz="1200" dirty="0" smtClean="0"/>
          </a:p>
          <a:p>
            <a:r>
              <a:rPr lang="ja-JP" altLang="en-US" sz="1200" dirty="0" smtClean="0"/>
              <a:t>　前から会ってみたいなぁと思っていたので、すまおくんはウキウキしています。</a:t>
            </a:r>
            <a:endParaRPr kumimoji="1" lang="ja-JP" altLang="en-US" sz="1450" b="1" dirty="0"/>
          </a:p>
        </p:txBody>
      </p:sp>
      <p:sp>
        <p:nvSpPr>
          <p:cNvPr id="11" name="角丸四角形吹き出し 10"/>
          <p:cNvSpPr/>
          <p:nvPr/>
        </p:nvSpPr>
        <p:spPr>
          <a:xfrm>
            <a:off x="1692613" y="8189480"/>
            <a:ext cx="4984412" cy="1588056"/>
          </a:xfrm>
          <a:prstGeom prst="wedgeRoundRectCallout">
            <a:avLst>
              <a:gd name="adj1" fmla="val -56252"/>
              <a:gd name="adj2" fmla="val -3656"/>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r>
              <a:rPr lang="ja-JP" altLang="en-US" sz="1300" dirty="0" smtClean="0">
                <a:latin typeface="HG丸ｺﾞｼｯｸM-PRO" panose="020F0600000000000000" pitchFamily="50" charset="-128"/>
                <a:ea typeface="HG丸ｺﾞｼｯｸM-PRO" panose="020F0600000000000000" pitchFamily="50" charset="-128"/>
              </a:rPr>
              <a:t>　ネット上では、自分の正体をかくして他人になりすましている人がいます。ネットで知り合った人は、名前はもちろん、性別や年齢、職業などもごまかしているかもしれません。</a:t>
            </a:r>
            <a:endParaRPr lang="en-US" altLang="ja-JP" sz="1300" dirty="0" smtClean="0">
              <a:latin typeface="HG丸ｺﾞｼｯｸM-PRO" panose="020F0600000000000000" pitchFamily="50" charset="-128"/>
              <a:ea typeface="HG丸ｺﾞｼｯｸM-PRO" panose="020F0600000000000000" pitchFamily="50" charset="-128"/>
            </a:endParaRPr>
          </a:p>
          <a:p>
            <a:r>
              <a:rPr kumimoji="1" lang="ja-JP" altLang="en-US" sz="1300" dirty="0">
                <a:latin typeface="HG丸ｺﾞｼｯｸM-PRO" panose="020F0600000000000000" pitchFamily="50" charset="-128"/>
                <a:ea typeface="HG丸ｺﾞｼｯｸM-PRO" panose="020F0600000000000000" pitchFamily="50" charset="-128"/>
              </a:rPr>
              <a:t>　</a:t>
            </a:r>
            <a:r>
              <a:rPr lang="ja-JP" altLang="en-US" sz="1300" dirty="0">
                <a:latin typeface="HG丸ｺﾞｼｯｸM-PRO" panose="020F0600000000000000" pitchFamily="50" charset="-128"/>
                <a:ea typeface="HG丸ｺﾞｼｯｸM-PRO" panose="020F0600000000000000" pitchFamily="50" charset="-128"/>
              </a:rPr>
              <a:t>人</a:t>
            </a:r>
            <a:r>
              <a:rPr lang="ja-JP" altLang="en-US" sz="1300" dirty="0" smtClean="0">
                <a:latin typeface="HG丸ｺﾞｼｯｸM-PRO" panose="020F0600000000000000" pitchFamily="50" charset="-128"/>
                <a:ea typeface="HG丸ｺﾞｼｯｸM-PRO" panose="020F0600000000000000" pitchFamily="50" charset="-128"/>
              </a:rPr>
              <a:t>をだまそうとしている人のウソにだまされないようにすることが大事だよ。</a:t>
            </a:r>
            <a:r>
              <a:rPr lang="en-US" altLang="ja-JP" sz="1300" dirty="0" smtClean="0">
                <a:latin typeface="HG丸ｺﾞｼｯｸM-PRO" panose="020F0600000000000000" pitchFamily="50" charset="-128"/>
                <a:ea typeface="HG丸ｺﾞｼｯｸM-PRO" panose="020F0600000000000000" pitchFamily="50" charset="-128"/>
              </a:rPr>
              <a:t>SNS</a:t>
            </a:r>
            <a:r>
              <a:rPr lang="ja-JP" altLang="en-US" sz="1300" dirty="0" smtClean="0">
                <a:latin typeface="HG丸ｺﾞｼｯｸM-PRO" panose="020F0600000000000000" pitchFamily="50" charset="-128"/>
                <a:ea typeface="HG丸ｺﾞｼｯｸM-PRO" panose="020F0600000000000000" pitchFamily="50" charset="-128"/>
              </a:rPr>
              <a:t>で知り合った人とは会わない、おうちの人や先生に相談することも大切ですね。</a:t>
            </a:r>
            <a:endParaRPr kumimoji="1" lang="ja-JP" altLang="en-US" sz="1300" dirty="0">
              <a:latin typeface="HG丸ｺﾞｼｯｸM-PRO" panose="020F0600000000000000" pitchFamily="50" charset="-128"/>
              <a:ea typeface="HG丸ｺﾞｼｯｸM-PRO" panose="020F0600000000000000" pitchFamily="50" charset="-128"/>
            </a:endParaRPr>
          </a:p>
        </p:txBody>
      </p:sp>
      <p:pic>
        <p:nvPicPr>
          <p:cNvPr id="18" name="Picture 4" descr="スマートフォン・スマホのイラスト"/>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84819" y="3084689"/>
            <a:ext cx="1714500" cy="1714500"/>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スマートフォンを使う男性のイラスト">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60891" y="2971779"/>
            <a:ext cx="1581360" cy="1940319"/>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驚いている男の子のイラスト"/>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70237" y="6393160"/>
            <a:ext cx="1512168" cy="1512168"/>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走っている子供のイラスト（男の子）"/>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23442" y="6038826"/>
            <a:ext cx="1714500" cy="171450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悪人のイラスト「黒いシルエット」"/>
          <p:cNvPicPr>
            <a:picLocks noChangeAspect="1" noChangeArrowheads="1"/>
          </p:cNvPicPr>
          <p:nvPr/>
        </p:nvPicPr>
        <p:blipFill rotWithShape="1">
          <a:blip r:embed="rId7">
            <a:extLst>
              <a:ext uri="{28A0092B-C50C-407E-A947-70E740481C1C}">
                <a14:useLocalDpi xmlns:a14="http://schemas.microsoft.com/office/drawing/2010/main" val="0"/>
              </a:ext>
            </a:extLst>
          </a:blip>
          <a:srcRect l="7253" r="9043"/>
          <a:stretch/>
        </p:blipFill>
        <p:spPr bwMode="auto">
          <a:xfrm>
            <a:off x="3688779" y="6038826"/>
            <a:ext cx="1435100" cy="1714500"/>
          </a:xfrm>
          <a:prstGeom prst="rect">
            <a:avLst/>
          </a:prstGeom>
          <a:noFill/>
          <a:extLst>
            <a:ext uri="{909E8E84-426E-40DD-AFC4-6F175D3DCCD1}">
              <a14:hiddenFill xmlns:a14="http://schemas.microsoft.com/office/drawing/2010/main">
                <a:solidFill>
                  <a:srgbClr val="FFFFFF"/>
                </a:solidFill>
              </a14:hiddenFill>
            </a:ext>
          </a:extLst>
        </p:spPr>
      </p:pic>
      <p:grpSp>
        <p:nvGrpSpPr>
          <p:cNvPr id="29" name="グループ化 28"/>
          <p:cNvGrpSpPr/>
          <p:nvPr/>
        </p:nvGrpSpPr>
        <p:grpSpPr>
          <a:xfrm>
            <a:off x="101301" y="8189480"/>
            <a:ext cx="1656184" cy="1601885"/>
            <a:chOff x="101301" y="8189480"/>
            <a:chExt cx="1656184" cy="1601885"/>
          </a:xfrm>
        </p:grpSpPr>
        <p:sp>
          <p:nvSpPr>
            <p:cNvPr id="30" name="テキスト ボックス 29"/>
            <p:cNvSpPr txBox="1"/>
            <p:nvPr/>
          </p:nvSpPr>
          <p:spPr>
            <a:xfrm>
              <a:off x="101301" y="8189480"/>
              <a:ext cx="1656184" cy="307777"/>
            </a:xfrm>
            <a:prstGeom prst="rect">
              <a:avLst/>
            </a:prstGeom>
            <a:noFill/>
          </p:spPr>
          <p:txBody>
            <a:bodyPr wrap="square" rtlCol="0">
              <a:spAutoFit/>
            </a:bodyPr>
            <a:lstStyle/>
            <a:p>
              <a:pPr algn="ctr"/>
              <a:r>
                <a:rPr kumimoji="1" lang="ja-JP" altLang="en-US" sz="1400" b="1" dirty="0" smtClean="0">
                  <a:latin typeface="HG丸ｺﾞｼｯｸM-PRO" panose="020F0600000000000000" pitchFamily="50" charset="-128"/>
                  <a:ea typeface="HG丸ｺﾞｼｯｸM-PRO" panose="020F0600000000000000" pitchFamily="50" charset="-128"/>
                </a:rPr>
                <a:t>マモル先生</a:t>
              </a:r>
              <a:r>
                <a:rPr lang="ja-JP" altLang="en-US" sz="1400" b="1" dirty="0">
                  <a:latin typeface="HG丸ｺﾞｼｯｸM-PRO" panose="020F0600000000000000" pitchFamily="50" charset="-128"/>
                  <a:ea typeface="HG丸ｺﾞｼｯｸM-PRO" panose="020F0600000000000000" pitchFamily="50" charset="-128"/>
                </a:rPr>
                <a:t>から</a:t>
              </a:r>
              <a:endParaRPr kumimoji="1" lang="en-US" altLang="ja-JP" sz="1400" b="1" dirty="0" smtClean="0">
                <a:latin typeface="HG丸ｺﾞｼｯｸM-PRO" panose="020F0600000000000000" pitchFamily="50" charset="-128"/>
                <a:ea typeface="HG丸ｺﾞｼｯｸM-PRO" panose="020F0600000000000000" pitchFamily="50" charset="-128"/>
              </a:endParaRPr>
            </a:p>
          </p:txBody>
        </p:sp>
        <p:pic>
          <p:nvPicPr>
            <p:cNvPr id="32" name="図 31"/>
            <p:cNvPicPr>
              <a:picLocks noChangeAspect="1"/>
            </p:cNvPicPr>
            <p:nvPr/>
          </p:nvPicPr>
          <p:blipFill rotWithShape="1">
            <a:blip r:embed="rId8" cstate="print">
              <a:extLst>
                <a:ext uri="{28A0092B-C50C-407E-A947-70E740481C1C}">
                  <a14:useLocalDpi xmlns:a14="http://schemas.microsoft.com/office/drawing/2010/main" val="0"/>
                </a:ext>
              </a:extLst>
            </a:blip>
            <a:srcRect/>
            <a:stretch/>
          </p:blipFill>
          <p:spPr>
            <a:xfrm>
              <a:off x="213023" y="8497257"/>
              <a:ext cx="1250431" cy="1294108"/>
            </a:xfrm>
            <a:prstGeom prst="rect">
              <a:avLst/>
            </a:prstGeom>
          </p:spPr>
        </p:pic>
      </p:grpSp>
    </p:spTree>
    <p:extLst>
      <p:ext uri="{BB962C8B-B14F-4D97-AF65-F5344CB8AC3E}">
        <p14:creationId xmlns:p14="http://schemas.microsoft.com/office/powerpoint/2010/main" val="139809556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303</TotalTime>
  <Words>66</Words>
  <Application>Microsoft Office PowerPoint</Application>
  <PresentationFormat>A4 210 x 297 mm</PresentationFormat>
  <Paragraphs>20</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Company>福島県教育センター</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福島県教育センター</dc:creator>
  <cp:lastModifiedBy>福島県教育センター</cp:lastModifiedBy>
  <cp:revision>29</cp:revision>
  <cp:lastPrinted>2015-06-11T07:34:48Z</cp:lastPrinted>
  <dcterms:created xsi:type="dcterms:W3CDTF">2015-05-13T02:26:19Z</dcterms:created>
  <dcterms:modified xsi:type="dcterms:W3CDTF">2015-06-24T02:52:40Z</dcterms:modified>
</cp:coreProperties>
</file>