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906000" type="A4"/>
  <p:notesSz cx="6738938" cy="987266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8" d="100"/>
          <a:sy n="98" d="100"/>
        </p:scale>
        <p:origin x="-1896" y="-72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14350" y="3077283"/>
            <a:ext cx="5829300" cy="2123369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CC1522-4B18-452C-83ED-08932C6AD8E0}" type="datetimeFigureOut">
              <a:rPr kumimoji="1" lang="ja-JP" altLang="en-US" smtClean="0"/>
              <a:t>2015/6/24</a:t>
            </a:fld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5132E-1A9A-4131-886F-3AA9EBAAA716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7398878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CC1522-4B18-452C-83ED-08932C6AD8E0}" type="datetimeFigureOut">
              <a:rPr kumimoji="1" lang="ja-JP" altLang="en-US" smtClean="0"/>
              <a:t>2015/6/24</a:t>
            </a:fld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5132E-1A9A-4131-886F-3AA9EBAAA716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4750068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3729037" y="529697"/>
            <a:ext cx="1157288" cy="11268075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257176" y="529697"/>
            <a:ext cx="3357563" cy="1126807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CC1522-4B18-452C-83ED-08932C6AD8E0}" type="datetimeFigureOut">
              <a:rPr kumimoji="1" lang="ja-JP" altLang="en-US" smtClean="0"/>
              <a:t>2015/6/24</a:t>
            </a:fld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5132E-1A9A-4131-886F-3AA9EBAAA716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617286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CC1522-4B18-452C-83ED-08932C6AD8E0}" type="datetimeFigureOut">
              <a:rPr kumimoji="1" lang="ja-JP" altLang="en-US" smtClean="0"/>
              <a:t>2015/6/24</a:t>
            </a:fld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5132E-1A9A-4131-886F-3AA9EBAAA716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5867082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41735" y="6365522"/>
            <a:ext cx="5829300" cy="196744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41735" y="4198587"/>
            <a:ext cx="5829300" cy="2166936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CC1522-4B18-452C-83ED-08932C6AD8E0}" type="datetimeFigureOut">
              <a:rPr kumimoji="1" lang="ja-JP" altLang="en-US" smtClean="0"/>
              <a:t>2015/6/24</a:t>
            </a:fld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5132E-1A9A-4131-886F-3AA9EBAAA716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129370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257176" y="3081867"/>
            <a:ext cx="2257425" cy="871590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2628901" y="3081867"/>
            <a:ext cx="2257425" cy="871590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CC1522-4B18-452C-83ED-08932C6AD8E0}" type="datetimeFigureOut">
              <a:rPr kumimoji="1" lang="ja-JP" altLang="en-US" smtClean="0"/>
              <a:t>2015/6/24</a:t>
            </a:fld>
            <a:endParaRPr kumimoji="1" lang="ja-JP" altLang="en-US" dirty="0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5132E-1A9A-4131-886F-3AA9EBAAA716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487414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</p:spPr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217385"/>
            <a:ext cx="303014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42900" y="3141486"/>
            <a:ext cx="303014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483770" y="2217385"/>
            <a:ext cx="303133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483770" y="3141486"/>
            <a:ext cx="303133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CC1522-4B18-452C-83ED-08932C6AD8E0}" type="datetimeFigureOut">
              <a:rPr kumimoji="1" lang="ja-JP" altLang="en-US" smtClean="0"/>
              <a:t>2015/6/24</a:t>
            </a:fld>
            <a:endParaRPr kumimoji="1" lang="ja-JP" altLang="en-US" dirty="0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5132E-1A9A-4131-886F-3AA9EBAAA716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8299437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CC1522-4B18-452C-83ED-08932C6AD8E0}" type="datetimeFigureOut">
              <a:rPr kumimoji="1" lang="ja-JP" altLang="en-US" smtClean="0"/>
              <a:t>2015/6/24</a:t>
            </a:fld>
            <a:endParaRPr kumimoji="1" lang="ja-JP" altLang="en-US" dirty="0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5132E-1A9A-4131-886F-3AA9EBAAA716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2166236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CC1522-4B18-452C-83ED-08932C6AD8E0}" type="datetimeFigureOut">
              <a:rPr kumimoji="1" lang="ja-JP" altLang="en-US" smtClean="0"/>
              <a:t>2015/6/24</a:t>
            </a:fld>
            <a:endParaRPr kumimoji="1" lang="ja-JP" altLang="en-US" dirty="0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5132E-1A9A-4131-886F-3AA9EBAAA716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8561198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1" y="394406"/>
            <a:ext cx="2256235" cy="167851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681288" y="394406"/>
            <a:ext cx="3833813" cy="845449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342901" y="2072923"/>
            <a:ext cx="2256235" cy="677598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CC1522-4B18-452C-83ED-08932C6AD8E0}" type="datetimeFigureOut">
              <a:rPr kumimoji="1" lang="ja-JP" altLang="en-US" smtClean="0"/>
              <a:t>2015/6/24</a:t>
            </a:fld>
            <a:endParaRPr kumimoji="1" lang="ja-JP" altLang="en-US" dirty="0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5132E-1A9A-4131-886F-3AA9EBAAA716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0080096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344216" y="6934201"/>
            <a:ext cx="4114800" cy="81862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 dirty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344216" y="7752823"/>
            <a:ext cx="4114800" cy="116257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CC1522-4B18-452C-83ED-08932C6AD8E0}" type="datetimeFigureOut">
              <a:rPr kumimoji="1" lang="ja-JP" altLang="en-US" smtClean="0"/>
              <a:t>2015/6/24</a:t>
            </a:fld>
            <a:endParaRPr kumimoji="1" lang="ja-JP" altLang="en-US" dirty="0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5132E-1A9A-4131-886F-3AA9EBAAA716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7947350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311402"/>
            <a:ext cx="6172200" cy="65375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342900" y="9181396"/>
            <a:ext cx="160020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CC1522-4B18-452C-83ED-08932C6AD8E0}" type="datetimeFigureOut">
              <a:rPr kumimoji="1" lang="ja-JP" altLang="en-US" smtClean="0"/>
              <a:t>2015/6/24</a:t>
            </a:fld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2343150" y="9181396"/>
            <a:ext cx="217170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4914900" y="9181396"/>
            <a:ext cx="160020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15132E-1A9A-4131-886F-3AA9EBAAA716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6790781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角丸四角形 3"/>
          <p:cNvSpPr/>
          <p:nvPr/>
        </p:nvSpPr>
        <p:spPr>
          <a:xfrm>
            <a:off x="116632" y="48367"/>
            <a:ext cx="6624736" cy="936104"/>
          </a:xfrm>
          <a:prstGeom prst="roundRect">
            <a:avLst>
              <a:gd name="adj" fmla="val 1336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2800" dirty="0" smtClean="0">
                <a:ea typeface="ＤＦ特太ゴシック体" panose="02010609000101010101" pitchFamily="1" charset="-128"/>
              </a:rPr>
              <a:t>  </a:t>
            </a:r>
            <a:r>
              <a:rPr lang="ja-JP" altLang="en-US" sz="2800" dirty="0" smtClean="0">
                <a:ea typeface="ＤＦ特太ゴシック体" panose="02010609000101010101" pitchFamily="1" charset="-128"/>
              </a:rPr>
              <a:t>○○</a:t>
            </a:r>
            <a:r>
              <a:rPr lang="ja-JP" altLang="en-US" sz="2400" dirty="0" smtClean="0">
                <a:ea typeface="ＤＦ特太ゴシック体" panose="02010609000101010101" pitchFamily="1" charset="-128"/>
              </a:rPr>
              <a:t>小学校    </a:t>
            </a:r>
            <a:r>
              <a:rPr lang="ja-JP" altLang="en-US" sz="3200" dirty="0" smtClean="0">
                <a:ea typeface="ＤＦ特太ゴシック体" panose="02010609000101010101" pitchFamily="1" charset="-128"/>
              </a:rPr>
              <a:t>すまあと通信</a:t>
            </a:r>
            <a:endParaRPr kumimoji="1" lang="ja-JP" altLang="en-US" sz="3200" dirty="0">
              <a:ea typeface="ＤＦ特太ゴシック体" panose="02010609000101010101" pitchFamily="1" charset="-128"/>
            </a:endParaRPr>
          </a:p>
        </p:txBody>
      </p:sp>
      <p:sp>
        <p:nvSpPr>
          <p:cNvPr id="5" name="角丸四角形 4"/>
          <p:cNvSpPr/>
          <p:nvPr/>
        </p:nvSpPr>
        <p:spPr>
          <a:xfrm>
            <a:off x="4941168" y="97004"/>
            <a:ext cx="1735856" cy="804863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1200" dirty="0" smtClean="0">
                <a:ea typeface="ＤＨＰ平成明朝体W7" panose="02010601000101010101" pitchFamily="2" charset="-128"/>
              </a:rPr>
              <a:t>第　</a:t>
            </a:r>
            <a:r>
              <a:rPr lang="ja-JP" altLang="en-US" sz="1200" dirty="0" smtClean="0">
                <a:ea typeface="ＤＨＰ平成明朝体W7" panose="02010601000101010101" pitchFamily="2" charset="-128"/>
              </a:rPr>
              <a:t>１</a:t>
            </a:r>
            <a:r>
              <a:rPr lang="ja-JP" altLang="en-US" sz="1200" dirty="0">
                <a:ea typeface="ＤＨＰ平成明朝体W7" panose="02010601000101010101" pitchFamily="2" charset="-128"/>
              </a:rPr>
              <a:t>０</a:t>
            </a:r>
            <a:r>
              <a:rPr kumimoji="1" lang="ja-JP" altLang="en-US" sz="1200" dirty="0" smtClean="0">
                <a:ea typeface="ＤＨＰ平成明朝体W7" panose="02010601000101010101" pitchFamily="2" charset="-128"/>
              </a:rPr>
              <a:t>　号</a:t>
            </a:r>
            <a:endParaRPr kumimoji="1" lang="en-US" altLang="ja-JP" sz="1200" dirty="0" smtClean="0">
              <a:ea typeface="ＤＨＰ平成明朝体W7" panose="02010601000101010101" pitchFamily="2" charset="-128"/>
            </a:endParaRPr>
          </a:p>
          <a:p>
            <a:pPr algn="ctr"/>
            <a:r>
              <a:rPr lang="ja-JP" altLang="en-US" sz="1200" dirty="0" smtClean="0">
                <a:ea typeface="ＤＨＰ平成明朝体W7" panose="02010601000101010101" pitchFamily="2" charset="-128"/>
              </a:rPr>
              <a:t>平成</a:t>
            </a:r>
            <a:r>
              <a:rPr lang="en-US" altLang="ja-JP" sz="1200" dirty="0" smtClean="0">
                <a:ea typeface="ＤＨＰ平成明朝体W7" panose="02010601000101010101" pitchFamily="2" charset="-128"/>
              </a:rPr>
              <a:t>27</a:t>
            </a:r>
            <a:r>
              <a:rPr lang="ja-JP" altLang="en-US" sz="1200" dirty="0" smtClean="0">
                <a:ea typeface="ＤＨＰ平成明朝体W7" panose="02010601000101010101" pitchFamily="2" charset="-128"/>
              </a:rPr>
              <a:t>年　月　日</a:t>
            </a:r>
            <a:endParaRPr lang="en-US" altLang="ja-JP" sz="1200" dirty="0" smtClean="0">
              <a:ea typeface="ＤＨＰ平成明朝体W7" panose="02010601000101010101" pitchFamily="2" charset="-128"/>
            </a:endParaRPr>
          </a:p>
          <a:p>
            <a:pPr algn="ctr"/>
            <a:r>
              <a:rPr lang="ja-JP" altLang="en-US" sz="1200" dirty="0" smtClean="0">
                <a:ea typeface="ＤＨＰ平成明朝体W7" panose="02010601000101010101" pitchFamily="2" charset="-128"/>
              </a:rPr>
              <a:t>○○○○○小学校</a:t>
            </a:r>
            <a:endParaRPr lang="en-US" altLang="ja-JP" sz="1200" dirty="0" smtClean="0">
              <a:ea typeface="ＤＨＰ平成明朝体W7" panose="02010601000101010101" pitchFamily="2" charset="-128"/>
            </a:endParaRPr>
          </a:p>
          <a:p>
            <a:pPr algn="ctr"/>
            <a:r>
              <a:rPr kumimoji="1" lang="ja-JP" altLang="en-US" sz="1200" dirty="0" smtClean="0">
                <a:ea typeface="ＤＨＰ平成明朝体W7" panose="02010601000101010101" pitchFamily="2" charset="-128"/>
              </a:rPr>
              <a:t>校　長　</a:t>
            </a:r>
            <a:r>
              <a:rPr kumimoji="1" lang="ja-JP" altLang="en-US" sz="1200" dirty="0" smtClean="0">
                <a:ea typeface="ＤＨＰ平成明朝体W7" panose="02010601000101010101" pitchFamily="2" charset="-128"/>
              </a:rPr>
              <a:t>○○○○○</a:t>
            </a:r>
            <a:endParaRPr kumimoji="1" lang="ja-JP" altLang="en-US" sz="1200" dirty="0">
              <a:ea typeface="ＤＨＰ平成明朝体W7" panose="02010601000101010101" pitchFamily="2" charset="-128"/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103185" y="1892015"/>
            <a:ext cx="662473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20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ＳＮＳ</a:t>
            </a:r>
            <a:r>
              <a:rPr kumimoji="1" lang="ja-JP" altLang="en-US" sz="2000" dirty="0" smtClean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で友だちの悪口でもり上がるのは・・・</a:t>
            </a:r>
            <a:endParaRPr kumimoji="1" lang="en-US" altLang="ja-JP" sz="2000" dirty="0" smtClean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grpSp>
        <p:nvGrpSpPr>
          <p:cNvPr id="2" name="グループ化 1"/>
          <p:cNvGrpSpPr/>
          <p:nvPr/>
        </p:nvGrpSpPr>
        <p:grpSpPr>
          <a:xfrm>
            <a:off x="62550" y="2354034"/>
            <a:ext cx="6684263" cy="5676598"/>
            <a:chOff x="70348" y="1503421"/>
            <a:chExt cx="6684263" cy="5885607"/>
          </a:xfrm>
        </p:grpSpPr>
        <p:sp>
          <p:nvSpPr>
            <p:cNvPr id="7" name="正方形/長方形 6"/>
            <p:cNvSpPr/>
            <p:nvPr/>
          </p:nvSpPr>
          <p:spPr>
            <a:xfrm>
              <a:off x="103185" y="1503421"/>
              <a:ext cx="3312368" cy="2928689"/>
            </a:xfrm>
            <a:prstGeom prst="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8" name="正方形/長方形 7"/>
            <p:cNvSpPr/>
            <p:nvPr/>
          </p:nvSpPr>
          <p:spPr>
            <a:xfrm>
              <a:off x="3442243" y="1503421"/>
              <a:ext cx="3312368" cy="2928689"/>
            </a:xfrm>
            <a:prstGeom prst="rect">
              <a:avLst/>
            </a:prstGeom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9" name="正方形/長方形 8"/>
            <p:cNvSpPr/>
            <p:nvPr/>
          </p:nvSpPr>
          <p:spPr>
            <a:xfrm>
              <a:off x="101300" y="4460339"/>
              <a:ext cx="3312368" cy="2928689"/>
            </a:xfrm>
            <a:prstGeom prst="rect">
              <a:avLst/>
            </a:prstGeom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0" name="正方形/長方形 9"/>
            <p:cNvSpPr/>
            <p:nvPr/>
          </p:nvSpPr>
          <p:spPr>
            <a:xfrm>
              <a:off x="3437503" y="4458428"/>
              <a:ext cx="3312368" cy="2928689"/>
            </a:xfrm>
            <a:prstGeom prst="rect">
              <a:avLst/>
            </a:prstGeom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2" name="正方形/長方形 11"/>
            <p:cNvSpPr/>
            <p:nvPr/>
          </p:nvSpPr>
          <p:spPr>
            <a:xfrm>
              <a:off x="2928815" y="1503421"/>
              <a:ext cx="484854" cy="597204"/>
            </a:xfrm>
            <a:prstGeom prst="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2800" dirty="0" smtClean="0">
                  <a:solidFill>
                    <a:srgbClr val="FF0000"/>
                  </a:solidFill>
                </a:rPr>
                <a:t>○</a:t>
              </a:r>
              <a:endParaRPr kumimoji="1" lang="ja-JP" altLang="en-US" sz="2800" dirty="0">
                <a:solidFill>
                  <a:srgbClr val="FF0000"/>
                </a:solidFill>
              </a:endParaRPr>
            </a:p>
          </p:txBody>
        </p:sp>
        <p:sp>
          <p:nvSpPr>
            <p:cNvPr id="13" name="正方形/長方形 12"/>
            <p:cNvSpPr/>
            <p:nvPr/>
          </p:nvSpPr>
          <p:spPr>
            <a:xfrm>
              <a:off x="6269049" y="1503421"/>
              <a:ext cx="480252" cy="597204"/>
            </a:xfrm>
            <a:prstGeom prst="rect">
              <a:avLst/>
            </a:prstGeom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kumimoji="1" lang="en-US" altLang="ja-JP" sz="2800" dirty="0" smtClean="0"/>
                <a:t>×</a:t>
              </a:r>
              <a:endParaRPr kumimoji="1" lang="ja-JP" altLang="en-US" sz="2800" dirty="0"/>
            </a:p>
          </p:txBody>
        </p:sp>
        <p:sp>
          <p:nvSpPr>
            <p:cNvPr id="14" name="正方形/長方形 13"/>
            <p:cNvSpPr/>
            <p:nvPr/>
          </p:nvSpPr>
          <p:spPr>
            <a:xfrm>
              <a:off x="2928816" y="4460339"/>
              <a:ext cx="463966" cy="575529"/>
            </a:xfrm>
            <a:prstGeom prst="rect">
              <a:avLst/>
            </a:prstGeom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altLang="ja-JP" sz="2800" dirty="0"/>
                <a:t>×</a:t>
              </a:r>
              <a:endParaRPr kumimoji="1" lang="ja-JP" altLang="en-US" sz="2800" dirty="0"/>
            </a:p>
          </p:txBody>
        </p:sp>
        <p:sp>
          <p:nvSpPr>
            <p:cNvPr id="15" name="正方形/長方形 14"/>
            <p:cNvSpPr/>
            <p:nvPr/>
          </p:nvSpPr>
          <p:spPr>
            <a:xfrm>
              <a:off x="6269049" y="4469440"/>
              <a:ext cx="485562" cy="566428"/>
            </a:xfrm>
            <a:prstGeom prst="rect">
              <a:avLst/>
            </a:prstGeom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kumimoji="1" lang="en-US" altLang="ja-JP" sz="2800" dirty="0" smtClean="0"/>
                <a:t>×</a:t>
              </a:r>
              <a:endParaRPr kumimoji="1" lang="ja-JP" altLang="en-US" sz="2800" dirty="0"/>
            </a:p>
          </p:txBody>
        </p:sp>
        <p:sp>
          <p:nvSpPr>
            <p:cNvPr id="17" name="テキスト ボックス 16"/>
            <p:cNvSpPr txBox="1"/>
            <p:nvPr/>
          </p:nvSpPr>
          <p:spPr>
            <a:xfrm>
              <a:off x="3447551" y="1558140"/>
              <a:ext cx="2799779" cy="54248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1400" dirty="0" smtClean="0"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悪口をやめるように、グループ</a:t>
              </a:r>
              <a:r>
                <a:rPr kumimoji="1" lang="en-US" altLang="ja-JP" sz="1400" dirty="0" smtClean="0"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SNS</a:t>
              </a:r>
              <a:r>
                <a:rPr kumimoji="1" lang="ja-JP" altLang="en-US" sz="1400" dirty="0" smtClean="0"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に書き込む。</a:t>
              </a:r>
              <a:endParaRPr kumimoji="1" lang="en-US" altLang="ja-JP" sz="14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endParaRPr>
            </a:p>
          </p:txBody>
        </p:sp>
        <p:sp>
          <p:nvSpPr>
            <p:cNvPr id="19" name="テキスト ボックス 18"/>
            <p:cNvSpPr txBox="1"/>
            <p:nvPr/>
          </p:nvSpPr>
          <p:spPr>
            <a:xfrm>
              <a:off x="70348" y="1570495"/>
              <a:ext cx="2920413" cy="31910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ja-JP" altLang="en-US" sz="1400" dirty="0" smtClean="0"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お母さんや学校の先生に相談する。</a:t>
              </a:r>
              <a:endParaRPr kumimoji="1" lang="en-US" altLang="ja-JP" sz="14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endParaRPr>
            </a:p>
          </p:txBody>
        </p:sp>
        <p:sp>
          <p:nvSpPr>
            <p:cNvPr id="22" name="テキスト ボックス 21"/>
            <p:cNvSpPr txBox="1"/>
            <p:nvPr/>
          </p:nvSpPr>
          <p:spPr>
            <a:xfrm>
              <a:off x="129036" y="4543507"/>
              <a:ext cx="2799779" cy="31910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1400" dirty="0" smtClean="0"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だまって何もしない。</a:t>
              </a:r>
              <a:endParaRPr kumimoji="1" lang="en-US" altLang="ja-JP" sz="14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endParaRPr>
            </a:p>
          </p:txBody>
        </p:sp>
        <p:sp>
          <p:nvSpPr>
            <p:cNvPr id="26" name="テキスト ボックス 25"/>
            <p:cNvSpPr txBox="1"/>
            <p:nvPr/>
          </p:nvSpPr>
          <p:spPr>
            <a:xfrm>
              <a:off x="3469270" y="4530197"/>
              <a:ext cx="2799779" cy="31910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1400" dirty="0" smtClean="0"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いっしょに悪口を</a:t>
              </a:r>
              <a:r>
                <a:rPr lang="ja-JP" altLang="en-US" sz="1400" dirty="0" smtClean="0"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書き込む。</a:t>
              </a:r>
              <a:endParaRPr kumimoji="1" lang="en-US" altLang="ja-JP" sz="14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endParaRPr>
            </a:p>
          </p:txBody>
        </p:sp>
      </p:grpSp>
      <p:sp>
        <p:nvSpPr>
          <p:cNvPr id="28" name="角丸四角形 27"/>
          <p:cNvSpPr/>
          <p:nvPr/>
        </p:nvSpPr>
        <p:spPr>
          <a:xfrm>
            <a:off x="101301" y="8097921"/>
            <a:ext cx="6653311" cy="1735158"/>
          </a:xfrm>
          <a:prstGeom prst="roundRect">
            <a:avLst>
              <a:gd name="adj" fmla="val 7257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" name="角丸四角形 2"/>
          <p:cNvSpPr/>
          <p:nvPr/>
        </p:nvSpPr>
        <p:spPr>
          <a:xfrm>
            <a:off x="116632" y="1064568"/>
            <a:ext cx="6611289" cy="798263"/>
          </a:xfrm>
          <a:prstGeom prst="roundRect">
            <a:avLst>
              <a:gd name="adj" fmla="val 11793"/>
            </a:avLst>
          </a:prstGeom>
          <a:ln>
            <a:prstDash val="sysDash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ja-JP" altLang="en-US" sz="1200" dirty="0" smtClean="0"/>
              <a:t>　クラスでやっているグループＳＮＳで、１人の子の悪口でもり上がっています。</a:t>
            </a:r>
            <a:endParaRPr lang="en-US" altLang="ja-JP" sz="1200" dirty="0" smtClean="0"/>
          </a:p>
          <a:p>
            <a:r>
              <a:rPr lang="ja-JP" altLang="en-US" sz="1200" dirty="0"/>
              <a:t>　</a:t>
            </a:r>
            <a:r>
              <a:rPr lang="ja-JP" altLang="en-US" sz="1200" dirty="0" smtClean="0"/>
              <a:t>すま子さんは、気になって毎日なやんでいます。どうしたらよいでしょうか？</a:t>
            </a:r>
            <a:endParaRPr kumimoji="1" lang="ja-JP" altLang="en-US" sz="1450" b="1" dirty="0"/>
          </a:p>
        </p:txBody>
      </p:sp>
      <p:sp>
        <p:nvSpPr>
          <p:cNvPr id="11" name="角丸四角形吹き出し 10"/>
          <p:cNvSpPr/>
          <p:nvPr/>
        </p:nvSpPr>
        <p:spPr>
          <a:xfrm>
            <a:off x="1719350" y="8166503"/>
            <a:ext cx="4984412" cy="1588056"/>
          </a:xfrm>
          <a:prstGeom prst="wedgeRoundRectCallout">
            <a:avLst>
              <a:gd name="adj1" fmla="val -56252"/>
              <a:gd name="adj2" fmla="val -3656"/>
              <a:gd name="adj3" fmla="val 16667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ja-JP" altLang="en-US" sz="13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r>
              <a:rPr lang="ja-JP" altLang="en-US" sz="14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された人が「いじめられた」と感じたら、それはいじめ。</a:t>
            </a:r>
            <a:r>
              <a:rPr lang="ja-JP" altLang="en-US" sz="1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た</a:t>
            </a:r>
            <a:r>
              <a:rPr lang="ja-JP" altLang="en-US" sz="14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とえ、ネットの中で起きたことでもいっしょです。</a:t>
            </a:r>
            <a:endParaRPr lang="en-US" altLang="ja-JP" sz="1400" dirty="0" smtClean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kumimoji="1" lang="ja-JP" altLang="en-US" sz="1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r>
              <a:rPr kumimoji="1" lang="ja-JP" altLang="en-US" sz="14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だれかの悪口でもり上がっているの</a:t>
            </a:r>
            <a:r>
              <a:rPr lang="ja-JP" altLang="en-US" sz="14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に気づいたら、その子がきずつく前に</a:t>
            </a:r>
            <a:r>
              <a:rPr lang="ja-JP" altLang="en-US" sz="1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やめましょう。</a:t>
            </a:r>
            <a:r>
              <a:rPr lang="ja-JP" altLang="en-US" sz="14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見て見ぬふりでは、何も解決しません。まずはおうちの人や先生に相談しましょう。スクールカウンセラーの先生に相談するのもいい方法ですね。</a:t>
            </a:r>
            <a:endParaRPr kumimoji="1" lang="ja-JP" altLang="en-US" sz="14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pic>
        <p:nvPicPr>
          <p:cNvPr id="1038" name="Picture 14" descr="ニートのイラスト「無気力な女性」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2099" y="5761038"/>
            <a:ext cx="2058917" cy="20589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2" name="Picture 18" descr="スマートフォンを使う子供のイラスト（女の子）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83918" y="3110418"/>
            <a:ext cx="1714500" cy="1714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4" name="Picture 20" descr="ネットいじめのイラスト（女性）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25575" y="5857303"/>
            <a:ext cx="1930108" cy="19301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図 15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5556" y="2921158"/>
            <a:ext cx="2307588" cy="1903760"/>
          </a:xfrm>
          <a:prstGeom prst="rect">
            <a:avLst/>
          </a:prstGeom>
        </p:spPr>
      </p:pic>
      <p:grpSp>
        <p:nvGrpSpPr>
          <p:cNvPr id="27" name="グループ化 26"/>
          <p:cNvGrpSpPr/>
          <p:nvPr/>
        </p:nvGrpSpPr>
        <p:grpSpPr>
          <a:xfrm>
            <a:off x="101301" y="8189480"/>
            <a:ext cx="1656184" cy="1601885"/>
            <a:chOff x="101301" y="8189480"/>
            <a:chExt cx="1656184" cy="1601885"/>
          </a:xfrm>
        </p:grpSpPr>
        <p:sp>
          <p:nvSpPr>
            <p:cNvPr id="29" name="テキスト ボックス 28"/>
            <p:cNvSpPr txBox="1"/>
            <p:nvPr/>
          </p:nvSpPr>
          <p:spPr>
            <a:xfrm>
              <a:off x="101301" y="8189480"/>
              <a:ext cx="1656184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400" b="1" dirty="0" smtClean="0"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マモル先生</a:t>
              </a:r>
              <a:r>
                <a:rPr lang="ja-JP" altLang="en-US" sz="1400" b="1" dirty="0"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から</a:t>
              </a:r>
              <a:endParaRPr kumimoji="1" lang="en-US" altLang="ja-JP" sz="1400" b="1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endParaRPr>
            </a:p>
          </p:txBody>
        </p:sp>
        <p:pic>
          <p:nvPicPr>
            <p:cNvPr id="30" name="図 29"/>
            <p:cNvPicPr>
              <a:picLocks noChangeAspect="1"/>
            </p:cNvPicPr>
            <p:nvPr/>
          </p:nvPicPr>
          <p:blipFill rotWithShape="1"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213023" y="8497257"/>
              <a:ext cx="1250431" cy="1294108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3980955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341</TotalTime>
  <Words>58</Words>
  <Application>Microsoft Office PowerPoint</Application>
  <PresentationFormat>A4 210 x 297 mm</PresentationFormat>
  <Paragraphs>19</Paragraphs>
  <Slides>1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2" baseType="lpstr">
      <vt:lpstr>Office ​​テーマ</vt:lpstr>
      <vt:lpstr>PowerPoint プレゼンテーション</vt:lpstr>
    </vt:vector>
  </TitlesOfParts>
  <Company>福島県教育センター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福島県教育センター</dc:creator>
  <cp:lastModifiedBy>福島県教育センター</cp:lastModifiedBy>
  <cp:revision>32</cp:revision>
  <cp:lastPrinted>2015-05-13T07:20:04Z</cp:lastPrinted>
  <dcterms:created xsi:type="dcterms:W3CDTF">2015-05-13T02:26:19Z</dcterms:created>
  <dcterms:modified xsi:type="dcterms:W3CDTF">2015-06-24T02:54:02Z</dcterms:modified>
</cp:coreProperties>
</file>