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738938" cy="98726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848" y="-1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39887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75006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1728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86708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2937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8741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29943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16623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56119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08009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94735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79078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://1.bp.blogspot.com/-FWtGwSHc0fQ/UWvk_UOkKjI/AAAAAAAAQek/7sKtRCfwfVE/s1600/smartphone_man_angry.p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/>
        </p:nvSpPr>
        <p:spPr>
          <a:xfrm>
            <a:off x="116632" y="48367"/>
            <a:ext cx="6624736" cy="936104"/>
          </a:xfrm>
          <a:prstGeom prst="roundRect">
            <a:avLst>
              <a:gd name="adj" fmla="val 133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800" dirty="0" smtClean="0">
                <a:ea typeface="ＤＦ特太ゴシック体" panose="02010609000101010101" pitchFamily="1" charset="-128"/>
              </a:rPr>
              <a:t>  </a:t>
            </a:r>
            <a:r>
              <a:rPr lang="ja-JP" altLang="en-US" sz="2800" dirty="0" smtClean="0">
                <a:ea typeface="ＤＦ特太ゴシック体" panose="02010609000101010101" pitchFamily="1" charset="-128"/>
              </a:rPr>
              <a:t>○○</a:t>
            </a:r>
            <a:r>
              <a:rPr lang="ja-JP" altLang="en-US" sz="2400" dirty="0" smtClean="0">
                <a:ea typeface="ＤＦ特太ゴシック体" panose="02010609000101010101" pitchFamily="1" charset="-128"/>
              </a:rPr>
              <a:t>小学校    </a:t>
            </a:r>
            <a:r>
              <a:rPr lang="ja-JP" altLang="en-US" sz="3200" dirty="0" smtClean="0">
                <a:ea typeface="ＤＦ特太ゴシック体" panose="02010609000101010101" pitchFamily="1" charset="-128"/>
              </a:rPr>
              <a:t>すまあと通信</a:t>
            </a:r>
            <a:endParaRPr kumimoji="1" lang="ja-JP" altLang="en-US" sz="3200" dirty="0">
              <a:ea typeface="ＤＦ特太ゴシック体" panose="02010609000101010101" pitchFamily="1" charset="-128"/>
            </a:endParaRPr>
          </a:p>
        </p:txBody>
      </p:sp>
      <p:sp>
        <p:nvSpPr>
          <p:cNvPr id="5" name="角丸四角形 4"/>
          <p:cNvSpPr/>
          <p:nvPr/>
        </p:nvSpPr>
        <p:spPr>
          <a:xfrm>
            <a:off x="4941168" y="97004"/>
            <a:ext cx="1735856" cy="804863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ea typeface="ＤＨＰ平成明朝体W7" panose="02010601000101010101" pitchFamily="2" charset="-128"/>
              </a:rPr>
              <a:t>第　</a:t>
            </a:r>
            <a:r>
              <a:rPr lang="ja-JP" altLang="en-US" sz="1200" dirty="0" smtClean="0">
                <a:ea typeface="ＤＨＰ平成明朝体W7" panose="02010601000101010101" pitchFamily="2" charset="-128"/>
              </a:rPr>
              <a:t>１２</a:t>
            </a:r>
            <a:r>
              <a:rPr kumimoji="1" lang="ja-JP" altLang="en-US" sz="1200" dirty="0" smtClean="0">
                <a:ea typeface="ＤＨＰ平成明朝体W7" panose="02010601000101010101" pitchFamily="2" charset="-128"/>
              </a:rPr>
              <a:t>　号</a:t>
            </a:r>
            <a:endParaRPr kumimoji="1" lang="en-US" altLang="ja-JP" sz="1200" dirty="0" smtClean="0">
              <a:ea typeface="ＤＨＰ平成明朝体W7" panose="02010601000101010101" pitchFamily="2" charset="-128"/>
            </a:endParaRPr>
          </a:p>
          <a:p>
            <a:pPr algn="ctr"/>
            <a:r>
              <a:rPr lang="ja-JP" altLang="en-US" sz="1200" dirty="0" smtClean="0">
                <a:ea typeface="ＤＨＰ平成明朝体W7" panose="02010601000101010101" pitchFamily="2" charset="-128"/>
              </a:rPr>
              <a:t>平成</a:t>
            </a:r>
            <a:r>
              <a:rPr lang="en-US" altLang="ja-JP" sz="1200" dirty="0" smtClean="0">
                <a:ea typeface="ＤＨＰ平成明朝体W7" panose="02010601000101010101" pitchFamily="2" charset="-128"/>
              </a:rPr>
              <a:t>27</a:t>
            </a:r>
            <a:r>
              <a:rPr lang="ja-JP" altLang="en-US" sz="1200" dirty="0" smtClean="0">
                <a:ea typeface="ＤＨＰ平成明朝体W7" panose="02010601000101010101" pitchFamily="2" charset="-128"/>
              </a:rPr>
              <a:t>年　月　日</a:t>
            </a:r>
            <a:endParaRPr lang="en-US" altLang="ja-JP" sz="1200" dirty="0" smtClean="0">
              <a:ea typeface="ＤＨＰ平成明朝体W7" panose="02010601000101010101" pitchFamily="2" charset="-128"/>
            </a:endParaRPr>
          </a:p>
          <a:p>
            <a:pPr algn="ctr"/>
            <a:r>
              <a:rPr lang="ja-JP" altLang="en-US" sz="1200" dirty="0" smtClean="0">
                <a:ea typeface="ＤＨＰ平成明朝体W7" panose="02010601000101010101" pitchFamily="2" charset="-128"/>
              </a:rPr>
              <a:t>○○○○○小学校</a:t>
            </a:r>
            <a:endParaRPr lang="en-US" altLang="ja-JP" sz="1200" dirty="0" smtClean="0">
              <a:ea typeface="ＤＨＰ平成明朝体W7" panose="02010601000101010101" pitchFamily="2" charset="-128"/>
            </a:endParaRPr>
          </a:p>
          <a:p>
            <a:pPr algn="ctr"/>
            <a:r>
              <a:rPr kumimoji="1" lang="ja-JP" altLang="en-US" sz="1200" dirty="0" smtClean="0">
                <a:ea typeface="ＤＨＰ平成明朝体W7" panose="02010601000101010101" pitchFamily="2" charset="-128"/>
              </a:rPr>
              <a:t>校　長</a:t>
            </a:r>
            <a:r>
              <a:rPr kumimoji="1" lang="ja-JP" altLang="en-US" sz="1200" smtClean="0">
                <a:ea typeface="ＤＨＰ平成明朝体W7" panose="02010601000101010101" pitchFamily="2" charset="-128"/>
              </a:rPr>
              <a:t>　</a:t>
            </a:r>
            <a:r>
              <a:rPr kumimoji="1" lang="ja-JP" altLang="en-US" sz="1200" smtClean="0">
                <a:ea typeface="ＤＨＰ平成明朝体W7" panose="02010601000101010101" pitchFamily="2" charset="-128"/>
              </a:rPr>
              <a:t>○○○○○</a:t>
            </a:r>
            <a:endParaRPr kumimoji="1" lang="ja-JP" altLang="en-US" sz="1200" dirty="0">
              <a:ea typeface="ＤＨＰ平成明朝体W7" panose="02010601000101010101" pitchFamily="2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03185" y="1892015"/>
            <a:ext cx="66247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返事がこない、そんなときは・・・</a:t>
            </a:r>
            <a:endParaRPr kumimoji="1" lang="en-US" altLang="ja-JP" sz="2000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111190" y="2354034"/>
            <a:ext cx="6635623" cy="5676598"/>
            <a:chOff x="118988" y="1503421"/>
            <a:chExt cx="6635623" cy="5885607"/>
          </a:xfrm>
        </p:grpSpPr>
        <p:sp>
          <p:nvSpPr>
            <p:cNvPr id="7" name="正方形/長方形 6"/>
            <p:cNvSpPr/>
            <p:nvPr/>
          </p:nvSpPr>
          <p:spPr>
            <a:xfrm>
              <a:off x="166211" y="1503421"/>
              <a:ext cx="3312368" cy="2928689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3442243" y="1503421"/>
              <a:ext cx="3312368" cy="2928689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166210" y="4460339"/>
              <a:ext cx="3247457" cy="2928689"/>
            </a:xfrm>
            <a:prstGeom prst="rect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3437503" y="4458428"/>
              <a:ext cx="3312368" cy="2928689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3039401" y="1503421"/>
              <a:ext cx="374267" cy="330915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 smtClean="0"/>
                <a:t>１</a:t>
              </a:r>
              <a:endParaRPr kumimoji="1" lang="ja-JP" altLang="en-US" dirty="0"/>
            </a:p>
          </p:txBody>
        </p:sp>
        <p:sp>
          <p:nvSpPr>
            <p:cNvPr id="13" name="正方形/長方形 12"/>
            <p:cNvSpPr/>
            <p:nvPr/>
          </p:nvSpPr>
          <p:spPr>
            <a:xfrm>
              <a:off x="6377557" y="1503421"/>
              <a:ext cx="371744" cy="32868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 smtClean="0"/>
                <a:t>２</a:t>
              </a:r>
              <a:endParaRPr kumimoji="1" lang="ja-JP" altLang="en-US" dirty="0"/>
            </a:p>
          </p:txBody>
        </p:sp>
        <p:sp>
          <p:nvSpPr>
            <p:cNvPr id="14" name="正方形/長方形 13"/>
            <p:cNvSpPr/>
            <p:nvPr/>
          </p:nvSpPr>
          <p:spPr>
            <a:xfrm>
              <a:off x="3080382" y="4460339"/>
              <a:ext cx="312399" cy="276213"/>
            </a:xfrm>
            <a:prstGeom prst="rect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 smtClean="0"/>
                <a:t>３</a:t>
              </a:r>
              <a:endParaRPr kumimoji="1" lang="ja-JP" altLang="en-US" dirty="0"/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6427351" y="4469441"/>
              <a:ext cx="327260" cy="289353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 smtClean="0"/>
                <a:t>４</a:t>
              </a:r>
              <a:endParaRPr kumimoji="1" lang="ja-JP" altLang="en-US" dirty="0"/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3447551" y="1558140"/>
              <a:ext cx="2799779" cy="3191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早く返事がこないかなぁ。</a:t>
              </a:r>
              <a:endParaRPr kumimoji="1"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19" name="テキスト ボックス 18"/>
            <p:cNvSpPr txBox="1"/>
            <p:nvPr/>
          </p:nvSpPr>
          <p:spPr>
            <a:xfrm>
              <a:off x="118988" y="1570495"/>
              <a:ext cx="2799779" cy="3191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「メール送信」っと！</a:t>
              </a:r>
              <a:endParaRPr kumimoji="1"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22" name="テキスト ボックス 21"/>
            <p:cNvSpPr txBox="1"/>
            <p:nvPr/>
          </p:nvSpPr>
          <p:spPr>
            <a:xfrm>
              <a:off x="129036" y="4543507"/>
              <a:ext cx="2799779" cy="3191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いつまで</a:t>
              </a:r>
              <a:r>
                <a:rPr kumimoji="1" lang="ja-JP" altLang="en-US" sz="14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待たせるんだよ。</a:t>
              </a:r>
              <a:endParaRPr kumimoji="1"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3469270" y="4530197"/>
              <a:ext cx="2799779" cy="3191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もう絶交だ</a:t>
              </a:r>
              <a:r>
                <a:rPr lang="ja-JP" altLang="en-US" sz="14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よ！</a:t>
              </a:r>
              <a:endParaRPr kumimoji="1"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</p:grpSp>
      <p:sp>
        <p:nvSpPr>
          <p:cNvPr id="28" name="角丸四角形 27"/>
          <p:cNvSpPr/>
          <p:nvPr/>
        </p:nvSpPr>
        <p:spPr>
          <a:xfrm>
            <a:off x="101301" y="8097921"/>
            <a:ext cx="6653311" cy="1735158"/>
          </a:xfrm>
          <a:prstGeom prst="roundRect">
            <a:avLst>
              <a:gd name="adj" fmla="val 725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角丸四角形 2"/>
          <p:cNvSpPr/>
          <p:nvPr/>
        </p:nvSpPr>
        <p:spPr>
          <a:xfrm>
            <a:off x="116632" y="1064568"/>
            <a:ext cx="6611289" cy="798263"/>
          </a:xfrm>
          <a:prstGeom prst="roundRect">
            <a:avLst>
              <a:gd name="adj" fmla="val 11793"/>
            </a:avLst>
          </a:prstGeom>
          <a:ln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200" dirty="0" smtClean="0"/>
              <a:t>　すまおくんは、メールを送ったのになかなか返事が来ないことに腹をたてています。</a:t>
            </a:r>
            <a:endParaRPr lang="en-US" altLang="ja-JP" sz="1200" dirty="0" smtClean="0"/>
          </a:p>
          <a:p>
            <a:r>
              <a:rPr lang="ja-JP" altLang="en-US" sz="1200" dirty="0"/>
              <a:t>　何</a:t>
            </a:r>
            <a:r>
              <a:rPr lang="ja-JP" altLang="en-US" sz="1200" dirty="0" smtClean="0"/>
              <a:t>かあったのでしょうか。相手の気持ちを考えてみましょう。</a:t>
            </a:r>
            <a:endParaRPr kumimoji="1" lang="ja-JP" altLang="en-US" sz="1450" b="1" dirty="0"/>
          </a:p>
        </p:txBody>
      </p:sp>
      <p:sp>
        <p:nvSpPr>
          <p:cNvPr id="11" name="角丸四角形吹き出し 10"/>
          <p:cNvSpPr/>
          <p:nvPr/>
        </p:nvSpPr>
        <p:spPr>
          <a:xfrm>
            <a:off x="1692613" y="8189480"/>
            <a:ext cx="4984412" cy="1588056"/>
          </a:xfrm>
          <a:prstGeom prst="wedgeRoundRectCallout">
            <a:avLst>
              <a:gd name="adj1" fmla="val -56252"/>
              <a:gd name="adj2" fmla="val -3656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ケータイはいつでも友だちとやりとりできて便利で楽しいけれど、「すぐに返事が来ないととても気になる」とイライラするのは危険信号。「メール依存症」になるかも</a:t>
            </a:r>
            <a:r>
              <a:rPr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しれません</a:t>
            </a: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lang="en-US" altLang="ja-JP" sz="13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だれにだって「すぐにメールが見られないとき」や「読めても返せないとき」はあるものです。すぐに返事が来なくても落ち着いてのんびり</a:t>
            </a: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待ちましょう。相手への思いやりの気持ちをもつことが大切ですね。</a:t>
            </a:r>
            <a:endParaRPr kumimoji="1" lang="ja-JP" altLang="en-US" sz="13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026" name="Picture 2" descr="暇な人のイラスト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3056" y="2991260"/>
            <a:ext cx="2088232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スマートフォンを使う子供の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828" y="2909126"/>
            <a:ext cx="2043873" cy="2043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スマートフォンを使う男性のイラスト「怒った顔」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7858" y="5632424"/>
            <a:ext cx="1723430" cy="23081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3.bp.blogspot.com/-TUuFqDvHyv0/UWvk_bCPCLI/AAAAAAAAQeg/a7KZXfxTSVo/s1600/smartphone_man_komari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237" y="5693118"/>
            <a:ext cx="1667898" cy="2228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7" name="グループ化 26"/>
          <p:cNvGrpSpPr/>
          <p:nvPr/>
        </p:nvGrpSpPr>
        <p:grpSpPr>
          <a:xfrm>
            <a:off x="101301" y="8189480"/>
            <a:ext cx="1656184" cy="1601885"/>
            <a:chOff x="101301" y="8189480"/>
            <a:chExt cx="1656184" cy="1601885"/>
          </a:xfrm>
        </p:grpSpPr>
        <p:sp>
          <p:nvSpPr>
            <p:cNvPr id="29" name="テキスト ボックス 28"/>
            <p:cNvSpPr txBox="1"/>
            <p:nvPr/>
          </p:nvSpPr>
          <p:spPr>
            <a:xfrm>
              <a:off x="101301" y="8189480"/>
              <a:ext cx="16561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b="1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マモル先生</a:t>
              </a:r>
              <a:r>
                <a:rPr lang="ja-JP" altLang="en-US" sz="14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から</a:t>
              </a:r>
              <a:endParaRPr kumimoji="1" lang="en-US" altLang="ja-JP" sz="1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pic>
          <p:nvPicPr>
            <p:cNvPr id="30" name="図 29"/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13023" y="8497257"/>
              <a:ext cx="1250431" cy="129410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98095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49</Words>
  <Application>Microsoft Office PowerPoint</Application>
  <PresentationFormat>A4 210 x 297 mm</PresentationFormat>
  <Paragraphs>19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福島県教育センター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福島県教育センター</dc:creator>
  <cp:lastModifiedBy>福島県教育センター</cp:lastModifiedBy>
  <cp:revision>31</cp:revision>
  <cp:lastPrinted>2015-05-13T07:20:04Z</cp:lastPrinted>
  <dcterms:created xsi:type="dcterms:W3CDTF">2015-05-13T02:26:19Z</dcterms:created>
  <dcterms:modified xsi:type="dcterms:W3CDTF">2015-06-24T02:55:37Z</dcterms:modified>
</cp:coreProperties>
</file>