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1896" y="118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1522-4B18-452C-83ED-08932C6AD8E0}" type="datetimeFigureOut">
              <a:rPr kumimoji="1" lang="ja-JP" altLang="en-US" smtClean="0"/>
              <a:t>2015/6/24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132E-1A9A-4131-886F-3AA9EBAAA71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9887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1522-4B18-452C-83ED-08932C6AD8E0}" type="datetimeFigureOut">
              <a:rPr kumimoji="1" lang="ja-JP" altLang="en-US" smtClean="0"/>
              <a:t>2015/6/24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132E-1A9A-4131-886F-3AA9EBAAA71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5006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1522-4B18-452C-83ED-08932C6AD8E0}" type="datetimeFigureOut">
              <a:rPr kumimoji="1" lang="ja-JP" altLang="en-US" smtClean="0"/>
              <a:t>2015/6/24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132E-1A9A-4131-886F-3AA9EBAAA71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728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1522-4B18-452C-83ED-08932C6AD8E0}" type="datetimeFigureOut">
              <a:rPr kumimoji="1" lang="ja-JP" altLang="en-US" smtClean="0"/>
              <a:t>2015/6/24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132E-1A9A-4131-886F-3AA9EBAAA71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670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1522-4B18-452C-83ED-08932C6AD8E0}" type="datetimeFigureOut">
              <a:rPr kumimoji="1" lang="ja-JP" altLang="en-US" smtClean="0"/>
              <a:t>2015/6/24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132E-1A9A-4131-886F-3AA9EBAAA71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93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1522-4B18-452C-83ED-08932C6AD8E0}" type="datetimeFigureOut">
              <a:rPr kumimoji="1" lang="ja-JP" altLang="en-US" smtClean="0"/>
              <a:t>2015/6/24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132E-1A9A-4131-886F-3AA9EBAAA71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741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1522-4B18-452C-83ED-08932C6AD8E0}" type="datetimeFigureOut">
              <a:rPr kumimoji="1" lang="ja-JP" altLang="en-US" smtClean="0"/>
              <a:t>2015/6/24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132E-1A9A-4131-886F-3AA9EBAAA71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994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1522-4B18-452C-83ED-08932C6AD8E0}" type="datetimeFigureOut">
              <a:rPr kumimoji="1" lang="ja-JP" altLang="en-US" smtClean="0"/>
              <a:t>2015/6/24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132E-1A9A-4131-886F-3AA9EBAAA71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662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1522-4B18-452C-83ED-08932C6AD8E0}" type="datetimeFigureOut">
              <a:rPr kumimoji="1" lang="ja-JP" altLang="en-US" smtClean="0"/>
              <a:t>2015/6/24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132E-1A9A-4131-886F-3AA9EBAAA71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6119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1522-4B18-452C-83ED-08932C6AD8E0}" type="datetimeFigureOut">
              <a:rPr kumimoji="1" lang="ja-JP" altLang="en-US" smtClean="0"/>
              <a:t>2015/6/24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132E-1A9A-4131-886F-3AA9EBAAA71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08009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1522-4B18-452C-83ED-08932C6AD8E0}" type="datetimeFigureOut">
              <a:rPr kumimoji="1" lang="ja-JP" altLang="en-US" smtClean="0"/>
              <a:t>2015/6/24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132E-1A9A-4131-886F-3AA9EBAAA71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4735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C1522-4B18-452C-83ED-08932C6AD8E0}" type="datetimeFigureOut">
              <a:rPr kumimoji="1" lang="ja-JP" altLang="en-US" smtClean="0"/>
              <a:t>2015/6/24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5132E-1A9A-4131-886F-3AA9EBAAA71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907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116632" y="48367"/>
            <a:ext cx="6624736" cy="936104"/>
          </a:xfrm>
          <a:prstGeom prst="roundRect">
            <a:avLst>
              <a:gd name="adj" fmla="val 133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 smtClean="0">
                <a:ea typeface="ＤＦ特太ゴシック体" panose="02010609000101010101" pitchFamily="1" charset="-128"/>
              </a:rPr>
              <a:t>  ○</a:t>
            </a:r>
            <a:r>
              <a:rPr lang="ja-JP" altLang="en-US" sz="2800" dirty="0">
                <a:ea typeface="ＤＦ特太ゴシック体" panose="02010609000101010101" pitchFamily="1" charset="-128"/>
              </a:rPr>
              <a:t>○</a:t>
            </a:r>
            <a:r>
              <a:rPr lang="ja-JP" altLang="en-US" sz="2400" dirty="0" smtClean="0">
                <a:ea typeface="ＤＦ特太ゴシック体" panose="02010609000101010101" pitchFamily="1" charset="-128"/>
              </a:rPr>
              <a:t>小学校    </a:t>
            </a:r>
            <a:r>
              <a:rPr lang="ja-JP" altLang="en-US" sz="3200" dirty="0" smtClean="0">
                <a:ea typeface="ＤＦ特太ゴシック体" panose="02010609000101010101" pitchFamily="1" charset="-128"/>
              </a:rPr>
              <a:t>すまあと通信</a:t>
            </a:r>
            <a:endParaRPr kumimoji="1" lang="ja-JP" altLang="en-US" sz="3200" dirty="0">
              <a:ea typeface="ＤＦ特太ゴシック体" panose="02010609000101010101" pitchFamily="1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3185" y="1892015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その写真、インターネットにアップしても大丈夫？</a:t>
            </a:r>
            <a:endParaRPr kumimoji="1" lang="en-US" altLang="ja-JP" sz="20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03186" y="2333624"/>
            <a:ext cx="6651426" cy="5676598"/>
            <a:chOff x="103185" y="1503421"/>
            <a:chExt cx="6651426" cy="5885607"/>
          </a:xfrm>
        </p:grpSpPr>
        <p:sp>
          <p:nvSpPr>
            <p:cNvPr id="7" name="正方形/長方形 6"/>
            <p:cNvSpPr/>
            <p:nvPr/>
          </p:nvSpPr>
          <p:spPr>
            <a:xfrm>
              <a:off x="103185" y="1503421"/>
              <a:ext cx="3312368" cy="292868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3442243" y="1503421"/>
              <a:ext cx="3312368" cy="292868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11028" y="4460339"/>
              <a:ext cx="3312368" cy="292868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437503" y="4458428"/>
              <a:ext cx="3312368" cy="292868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3039401" y="1503421"/>
              <a:ext cx="374267" cy="33091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１</a:t>
              </a:r>
              <a:endParaRPr kumimoji="1"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6377557" y="1503421"/>
              <a:ext cx="371744" cy="32868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２</a:t>
              </a:r>
              <a:endParaRPr kumimoji="1" lang="ja-JP" altLang="en-US" dirty="0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3080382" y="4460339"/>
              <a:ext cx="312399" cy="276213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３</a:t>
              </a:r>
              <a:endParaRPr kumimoji="1" lang="ja-JP" altLang="en-US" dirty="0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6427351" y="4469441"/>
              <a:ext cx="327260" cy="289353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４</a:t>
              </a:r>
              <a:endParaRPr kumimoji="1" lang="ja-JP" altLang="en-US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3447551" y="1572726"/>
              <a:ext cx="2916066" cy="542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コピーされて、世界中にどんどん広がります。</a:t>
              </a:r>
              <a:endParaRPr kumimoji="1"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118988" y="1570495"/>
              <a:ext cx="2799779" cy="542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写真には位置情報がついていて、その場所が簡単にわかります。</a:t>
              </a:r>
              <a:endParaRPr kumimoji="1"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29036" y="4543507"/>
              <a:ext cx="2799779" cy="319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写真は簡単に加工できます。</a:t>
              </a:r>
              <a:endParaRPr kumimoji="1"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3447551" y="4543071"/>
              <a:ext cx="2930006" cy="542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インターネットにアップした写真は一生消すことができません。</a:t>
              </a:r>
              <a:endParaRPr kumimoji="1"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28" name="角丸四角形 27"/>
          <p:cNvSpPr/>
          <p:nvPr/>
        </p:nvSpPr>
        <p:spPr>
          <a:xfrm>
            <a:off x="101301" y="8097921"/>
            <a:ext cx="6653311" cy="1735158"/>
          </a:xfrm>
          <a:prstGeom prst="roundRect">
            <a:avLst>
              <a:gd name="adj" fmla="val 725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01301" y="818948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マモル先生</a:t>
            </a:r>
            <a:r>
              <a:rPr lang="ja-JP" altLang="en-US" sz="14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</a:t>
            </a:r>
            <a:endParaRPr kumimoji="1" lang="en-US" altLang="ja-JP" sz="14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116632" y="1064568"/>
            <a:ext cx="6611289" cy="798263"/>
          </a:xfrm>
          <a:prstGeom prst="roundRect">
            <a:avLst>
              <a:gd name="adj" fmla="val 11793"/>
            </a:avLst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200" dirty="0" smtClean="0"/>
              <a:t>　「すまあと通信」第１号はいかがでしたか？</a:t>
            </a:r>
            <a:endParaRPr lang="en-US" altLang="ja-JP" sz="1200" dirty="0" smtClean="0"/>
          </a:p>
          <a:p>
            <a:r>
              <a:rPr lang="ja-JP" altLang="en-US" sz="1200" dirty="0"/>
              <a:t>　</a:t>
            </a:r>
            <a:r>
              <a:rPr lang="ja-JP" altLang="en-US" sz="1200" dirty="0" smtClean="0"/>
              <a:t>「すまあと通信」第２号は、インターネットに写真をアップすることの危険性についてです。</a:t>
            </a:r>
            <a:endParaRPr lang="en-US" altLang="ja-JP" sz="1200" dirty="0" smtClean="0"/>
          </a:p>
          <a:p>
            <a:r>
              <a:rPr lang="ja-JP" altLang="en-US" sz="1200" dirty="0"/>
              <a:t>　</a:t>
            </a:r>
            <a:r>
              <a:rPr lang="ja-JP" altLang="en-US" sz="1200" dirty="0" smtClean="0"/>
              <a:t>デジカメやスマホの写真にはこんな危険がひそんでいます。</a:t>
            </a:r>
            <a:endParaRPr kumimoji="1" lang="ja-JP" altLang="en-US" sz="1200" dirty="0"/>
          </a:p>
        </p:txBody>
      </p:sp>
      <p:sp>
        <p:nvSpPr>
          <p:cNvPr id="11" name="角丸四角形吹き出し 10"/>
          <p:cNvSpPr/>
          <p:nvPr/>
        </p:nvSpPr>
        <p:spPr>
          <a:xfrm>
            <a:off x="1692613" y="8189480"/>
            <a:ext cx="4984412" cy="1588056"/>
          </a:xfrm>
          <a:prstGeom prst="wedgeRoundRectCallout">
            <a:avLst>
              <a:gd name="adj1" fmla="val -56252"/>
              <a:gd name="adj2" fmla="val -365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インターネットにアップした写真は、コピーされ世界中に広がり、消すことはできません。そして、おかしな写真に加工されてしまうかもしれません。</a:t>
            </a:r>
            <a:endParaRPr lang="en-US" altLang="ja-JP" sz="13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「面白い！」と思ってアップした写真が、自分の将来に迷惑をかけるかもしれません。将来の自分に対して</a:t>
            </a:r>
            <a:r>
              <a:rPr lang="ja-JP" altLang="en-US" sz="1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</a:t>
            </a:r>
            <a:r>
              <a:rPr kumimoji="1" lang="ja-JP" altLang="en-US" sz="1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「おもいやり」をもちましょう。インターネットにアップする前に、もう一度よくかんがえることが大切ですね。</a:t>
            </a:r>
            <a:endParaRPr kumimoji="1" lang="ja-JP" altLang="en-US" sz="1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63" y="2917771"/>
            <a:ext cx="1930174" cy="1925348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78" y="3279414"/>
            <a:ext cx="1810697" cy="1876370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833" y="2779976"/>
            <a:ext cx="2921990" cy="2245032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353" y="3724112"/>
            <a:ext cx="1437792" cy="1434198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5" y="5573528"/>
            <a:ext cx="1355947" cy="2180362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6" y="5889104"/>
            <a:ext cx="1692040" cy="1744844"/>
          </a:xfrm>
          <a:prstGeom prst="rect">
            <a:avLst/>
          </a:prstGeom>
        </p:spPr>
      </p:pic>
      <p:sp>
        <p:nvSpPr>
          <p:cNvPr id="35" name="右矢印 34"/>
          <p:cNvSpPr/>
          <p:nvPr/>
        </p:nvSpPr>
        <p:spPr>
          <a:xfrm>
            <a:off x="1395912" y="6380012"/>
            <a:ext cx="495861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98" y="5827666"/>
            <a:ext cx="2258633" cy="2097706"/>
          </a:xfrm>
          <a:prstGeom prst="rect">
            <a:avLst/>
          </a:prstGeom>
        </p:spPr>
      </p:pic>
      <p:sp>
        <p:nvSpPr>
          <p:cNvPr id="39" name="下カーブ矢印 38"/>
          <p:cNvSpPr/>
          <p:nvPr/>
        </p:nvSpPr>
        <p:spPr>
          <a:xfrm rot="1878054">
            <a:off x="5338117" y="3798305"/>
            <a:ext cx="975282" cy="466553"/>
          </a:xfrm>
          <a:prstGeom prst="curvedDownArrow">
            <a:avLst>
              <a:gd name="adj1" fmla="val 25000"/>
              <a:gd name="adj2" fmla="val 39403"/>
              <a:gd name="adj3" fmla="val 602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32" y="3695746"/>
            <a:ext cx="1437792" cy="1434198"/>
          </a:xfrm>
          <a:prstGeom prst="rect">
            <a:avLst/>
          </a:prstGeom>
        </p:spPr>
      </p:pic>
      <p:sp>
        <p:nvSpPr>
          <p:cNvPr id="41" name="下カーブ矢印 40"/>
          <p:cNvSpPr/>
          <p:nvPr/>
        </p:nvSpPr>
        <p:spPr>
          <a:xfrm rot="20829408">
            <a:off x="5094893" y="3125742"/>
            <a:ext cx="975282" cy="466553"/>
          </a:xfrm>
          <a:prstGeom prst="curvedDownArrow">
            <a:avLst>
              <a:gd name="adj1" fmla="val 25000"/>
              <a:gd name="adj2" fmla="val 39403"/>
              <a:gd name="adj3" fmla="val 602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2" name="下カーブ矢印 41"/>
          <p:cNvSpPr/>
          <p:nvPr/>
        </p:nvSpPr>
        <p:spPr>
          <a:xfrm rot="947302" flipH="1">
            <a:off x="3906450" y="3278474"/>
            <a:ext cx="948475" cy="466553"/>
          </a:xfrm>
          <a:prstGeom prst="curvedDownArrow">
            <a:avLst>
              <a:gd name="adj1" fmla="val 25000"/>
              <a:gd name="adj2" fmla="val 39403"/>
              <a:gd name="adj3" fmla="val 56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4938406" y="113987"/>
            <a:ext cx="1735856" cy="8048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200" dirty="0" smtClean="0">
                <a:ea typeface="ＤＨＰ平成明朝体W7" panose="02010601000101010101" pitchFamily="2" charset="-128"/>
              </a:rPr>
              <a:t>第　</a:t>
            </a:r>
            <a:r>
              <a:rPr lang="ja-JP" altLang="en-US" sz="1200" dirty="0">
                <a:ea typeface="ＤＨＰ平成明朝体W7" panose="02010601000101010101" pitchFamily="2" charset="-128"/>
              </a:rPr>
              <a:t>２</a:t>
            </a:r>
            <a:r>
              <a:rPr kumimoji="1" lang="ja-JP" altLang="en-US" sz="1200" dirty="0" smtClean="0">
                <a:ea typeface="ＤＨＰ平成明朝体W7" panose="02010601000101010101" pitchFamily="2" charset="-128"/>
              </a:rPr>
              <a:t>　号</a:t>
            </a:r>
            <a:endParaRPr kumimoji="1" lang="en-US" altLang="ja-JP" sz="1200" dirty="0" smtClean="0">
              <a:ea typeface="ＤＨＰ平成明朝体W7" panose="02010601000101010101" pitchFamily="2" charset="-128"/>
            </a:endParaRPr>
          </a:p>
          <a:p>
            <a:pPr algn="ctr"/>
            <a:r>
              <a:rPr lang="ja-JP" altLang="en-US" sz="1200" dirty="0" smtClean="0">
                <a:ea typeface="ＤＨＰ平成明朝体W7" panose="02010601000101010101" pitchFamily="2" charset="-128"/>
              </a:rPr>
              <a:t>平成</a:t>
            </a:r>
            <a:r>
              <a:rPr lang="en-US" altLang="ja-JP" sz="1200" dirty="0" smtClean="0">
                <a:ea typeface="ＤＨＰ平成明朝体W7" panose="02010601000101010101" pitchFamily="2" charset="-128"/>
              </a:rPr>
              <a:t>27</a:t>
            </a:r>
            <a:r>
              <a:rPr lang="ja-JP" altLang="en-US" sz="1200" dirty="0" smtClean="0">
                <a:ea typeface="ＤＨＰ平成明朝体W7" panose="02010601000101010101" pitchFamily="2" charset="-128"/>
              </a:rPr>
              <a:t>年　月　日</a:t>
            </a:r>
            <a:endParaRPr lang="en-US" altLang="ja-JP" sz="1200" dirty="0" smtClean="0">
              <a:ea typeface="ＤＨＰ平成明朝体W7" panose="02010601000101010101" pitchFamily="2" charset="-128"/>
            </a:endParaRPr>
          </a:p>
          <a:p>
            <a:pPr algn="ctr"/>
            <a:r>
              <a:rPr lang="ja-JP" altLang="en-US" sz="1200" dirty="0" smtClean="0">
                <a:ea typeface="ＤＨＰ平成明朝体W7" panose="02010601000101010101" pitchFamily="2" charset="-128"/>
              </a:rPr>
              <a:t>○○○○○</a:t>
            </a:r>
            <a:r>
              <a:rPr lang="ja-JP" altLang="en-US" sz="1200" dirty="0" smtClean="0">
                <a:ea typeface="ＤＨＰ平成明朝体W7" panose="02010601000101010101" pitchFamily="2" charset="-128"/>
              </a:rPr>
              <a:t>小学校</a:t>
            </a:r>
            <a:endParaRPr lang="en-US" altLang="ja-JP" sz="1200" dirty="0" smtClean="0">
              <a:ea typeface="ＤＨＰ平成明朝体W7" panose="02010601000101010101" pitchFamily="2" charset="-128"/>
            </a:endParaRPr>
          </a:p>
          <a:p>
            <a:pPr algn="ctr"/>
            <a:r>
              <a:rPr kumimoji="1" lang="ja-JP" altLang="en-US" sz="1200" dirty="0" smtClean="0">
                <a:ea typeface="ＤＨＰ平成明朝体W7" panose="02010601000101010101" pitchFamily="2" charset="-128"/>
              </a:rPr>
              <a:t>校　長　○○○○○</a:t>
            </a:r>
            <a:endParaRPr kumimoji="1" lang="ja-JP" altLang="en-US" sz="1200" dirty="0">
              <a:ea typeface="ＤＨＰ平成明朝体W7" panose="02010601000101010101" pitchFamily="2" charset="-128"/>
            </a:endParaRPr>
          </a:p>
        </p:txBody>
      </p:sp>
      <p:sp>
        <p:nvSpPr>
          <p:cNvPr id="44" name="角丸四角形吹き出し 43"/>
          <p:cNvSpPr/>
          <p:nvPr/>
        </p:nvSpPr>
        <p:spPr>
          <a:xfrm>
            <a:off x="1502655" y="3111496"/>
            <a:ext cx="872291" cy="335835"/>
          </a:xfrm>
          <a:prstGeom prst="wedgeRoundRectCallout">
            <a:avLst>
              <a:gd name="adj1" fmla="val -34320"/>
              <a:gd name="adj2" fmla="val 7814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400" dirty="0" smtClean="0"/>
              <a:t>ジオタグ</a:t>
            </a:r>
            <a:endParaRPr kumimoji="1" lang="ja-JP" altLang="en-US" sz="1400" dirty="0"/>
          </a:p>
        </p:txBody>
      </p:sp>
      <p:sp>
        <p:nvSpPr>
          <p:cNvPr id="45" name="角丸四角形吹き出し 44"/>
          <p:cNvSpPr/>
          <p:nvPr/>
        </p:nvSpPr>
        <p:spPr>
          <a:xfrm>
            <a:off x="739435" y="4763515"/>
            <a:ext cx="872291" cy="335835"/>
          </a:xfrm>
          <a:prstGeom prst="wedgeRoundRectCallout">
            <a:avLst>
              <a:gd name="adj1" fmla="val -12016"/>
              <a:gd name="adj2" fmla="val -10434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400" dirty="0" smtClean="0"/>
              <a:t>ＧＰＳ</a:t>
            </a:r>
            <a:endParaRPr kumimoji="1" lang="ja-JP" altLang="en-US" sz="1400" dirty="0"/>
          </a:p>
        </p:txBody>
      </p:sp>
      <p:pic>
        <p:nvPicPr>
          <p:cNvPr id="46" name="図 4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481" y="8483428"/>
            <a:ext cx="1250431" cy="129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95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70</Words>
  <Application>Microsoft Office PowerPoint</Application>
  <PresentationFormat>A4 210 x 297 mm</PresentationFormat>
  <Paragraphs>22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PowerPoint プレゼンテーション</vt:lpstr>
    </vt:vector>
  </TitlesOfParts>
  <Company>福島県教育センター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福島県教育センター</dc:creator>
  <cp:lastModifiedBy>福島県教育センター</cp:lastModifiedBy>
  <cp:revision>25</cp:revision>
  <cp:lastPrinted>2015-06-24T02:57:51Z</cp:lastPrinted>
  <dcterms:created xsi:type="dcterms:W3CDTF">2015-05-13T02:26:19Z</dcterms:created>
  <dcterms:modified xsi:type="dcterms:W3CDTF">2015-06-24T02:57:53Z</dcterms:modified>
</cp:coreProperties>
</file>