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896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無料のゲーム、どれだけ遊んでも全部タダ？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11791" y="2339900"/>
            <a:ext cx="6651426" cy="5676598"/>
            <a:chOff x="103185" y="1503421"/>
            <a:chExt cx="6651426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11028" y="4460339"/>
              <a:ext cx="3312368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039401" y="1503421"/>
              <a:ext cx="374267" cy="3309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１</a:t>
              </a:r>
              <a:endParaRPr kumimoji="1" lang="ja-JP" altLang="en-US" dirty="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377557" y="1503421"/>
              <a:ext cx="371744" cy="32868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２</a:t>
              </a:r>
              <a:endParaRPr kumimoji="1" lang="ja-JP" altLang="en-US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080382" y="4460339"/>
              <a:ext cx="312399" cy="276213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３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427351" y="4469441"/>
              <a:ext cx="327260" cy="28935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４</a:t>
              </a:r>
              <a:endParaRPr kumimoji="1" lang="ja-JP" altLang="en-US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62640"/>
              <a:ext cx="2916066" cy="765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ゲームに強くなるとお友達に</a:t>
              </a:r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ほ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められるので、もっと強くなるために、武器がほしくなりました。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18988" y="1570495"/>
              <a:ext cx="2799779" cy="765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すまおくんは、</a:t>
              </a:r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無料だ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と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、お友達とゲームを始めましたが･･･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53593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1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回だけ</a:t>
              </a:r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と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思った課金が･･･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3447551" y="4543071"/>
              <a:ext cx="2930006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次々に武器が欲しくて課金し続け、高額な請求がきてしまいました。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/>
              <a:t>　「すまあと通信」</a:t>
            </a:r>
            <a:r>
              <a:rPr lang="ja-JP" altLang="en-US" sz="1200" dirty="0" smtClean="0"/>
              <a:t>第４号</a:t>
            </a:r>
            <a:r>
              <a:rPr lang="ja-JP" altLang="en-US" sz="1200" dirty="0"/>
              <a:t>は</a:t>
            </a:r>
            <a:r>
              <a:rPr lang="ja-JP" altLang="en-US" sz="1200" dirty="0" smtClean="0"/>
              <a:t>、ゲームの課金について</a:t>
            </a:r>
            <a:r>
              <a:rPr lang="ja-JP" altLang="en-US" sz="1200" dirty="0"/>
              <a:t>です。</a:t>
            </a:r>
            <a:endParaRPr lang="en-US" altLang="ja-JP" sz="1200" dirty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無料といっているゲームでも、強くなるためやアイテムを購入するためには「課金」が必要になります。みなさんは下の絵のすまおくんをどう思いますか？</a:t>
            </a:r>
            <a:endParaRPr lang="ja-JP" altLang="en-US" sz="1200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692613" y="8189480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すまおくんのように、みんなに「いいね」「強いね」とほめられたくて、ゲームに課金してしまう人はいませんか？</a:t>
            </a:r>
            <a:r>
              <a:rPr kumimoji="1"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それから、スタミナ回復が待てずに、すぐにゲームがしたくて、課金してしまう人はいませんか？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ゲーム会社の人は、みんながスマホやゲーム機を手ばなせなくなる「仕組み」をいろいろと考えています。「ゲームで課金」＝「お店でお金を払うこと」と考えて、お家の人と課金についてもルールを作りましょう。</a:t>
            </a:r>
            <a:endParaRPr kumimoji="1"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938406" y="113987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</a:t>
            </a:r>
            <a:r>
              <a:rPr lang="ja-JP" altLang="en-US" sz="1200" dirty="0">
                <a:ea typeface="ＤＨＰ平成明朝体W7" panose="02010601000101010101" pitchFamily="2" charset="-128"/>
              </a:rPr>
              <a:t>５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　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481987" y="5589532"/>
            <a:ext cx="2550995" cy="2303955"/>
            <a:chOff x="517965" y="4232919"/>
            <a:chExt cx="2550995" cy="2852875"/>
          </a:xfrm>
        </p:grpSpPr>
        <p:sp>
          <p:nvSpPr>
            <p:cNvPr id="32" name="角丸四角形 31"/>
            <p:cNvSpPr/>
            <p:nvPr/>
          </p:nvSpPr>
          <p:spPr>
            <a:xfrm>
              <a:off x="517965" y="4232919"/>
              <a:ext cx="2550995" cy="2852875"/>
            </a:xfrm>
            <a:prstGeom prst="roundRect">
              <a:avLst>
                <a:gd name="adj" fmla="val 7515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517965" y="4520952"/>
              <a:ext cx="2550995" cy="2880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ダイヤ購入</a:t>
              </a:r>
              <a:endPara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17965" y="4953000"/>
              <a:ext cx="2550995" cy="4320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96" y="5014813"/>
              <a:ext cx="451269" cy="308421"/>
            </a:xfrm>
            <a:prstGeom prst="rect">
              <a:avLst/>
            </a:prstGeom>
          </p:spPr>
        </p:pic>
        <p:sp>
          <p:nvSpPr>
            <p:cNvPr id="36" name="テキスト ボックス 35"/>
            <p:cNvSpPr txBox="1"/>
            <p:nvPr/>
          </p:nvSpPr>
          <p:spPr>
            <a:xfrm>
              <a:off x="1085597" y="5043997"/>
              <a:ext cx="140729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 smtClean="0"/>
                <a:t>×</a:t>
              </a:r>
              <a:r>
                <a:rPr kumimoji="1" lang="ja-JP" altLang="en-US" sz="1050" b="1" dirty="0" smtClean="0"/>
                <a:t>２０　　　　　￥２００</a:t>
              </a:r>
              <a:endParaRPr kumimoji="1" lang="ja-JP" altLang="en-US" sz="1050" b="1" dirty="0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517965" y="5385048"/>
              <a:ext cx="2550995" cy="4320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96" y="5446861"/>
              <a:ext cx="451269" cy="308421"/>
            </a:xfrm>
            <a:prstGeom prst="rect">
              <a:avLst/>
            </a:prstGeom>
          </p:spPr>
        </p:pic>
        <p:sp>
          <p:nvSpPr>
            <p:cNvPr id="40" name="テキスト ボックス 39"/>
            <p:cNvSpPr txBox="1"/>
            <p:nvPr/>
          </p:nvSpPr>
          <p:spPr>
            <a:xfrm>
              <a:off x="1085597" y="5476045"/>
              <a:ext cx="140729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 smtClean="0"/>
                <a:t>×</a:t>
              </a:r>
              <a:r>
                <a:rPr kumimoji="1" lang="ja-JP" altLang="en-US" sz="1050" b="1" dirty="0" smtClean="0"/>
                <a:t>６５　　　　　￥６００</a:t>
              </a:r>
              <a:endParaRPr kumimoji="1" lang="ja-JP" altLang="en-US" sz="1050" b="1" dirty="0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17965" y="5817096"/>
              <a:ext cx="2550995" cy="4320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96" y="5878909"/>
              <a:ext cx="451269" cy="308421"/>
            </a:xfrm>
            <a:prstGeom prst="rect">
              <a:avLst/>
            </a:prstGeom>
          </p:spPr>
        </p:pic>
        <p:sp>
          <p:nvSpPr>
            <p:cNvPr id="43" name="テキスト ボックス 42"/>
            <p:cNvSpPr txBox="1"/>
            <p:nvPr/>
          </p:nvSpPr>
          <p:spPr>
            <a:xfrm>
              <a:off x="1085597" y="5908093"/>
              <a:ext cx="140729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 smtClean="0"/>
                <a:t>×</a:t>
              </a:r>
              <a:r>
                <a:rPr kumimoji="1" lang="ja-JP" altLang="en-US" sz="1050" b="1" dirty="0" smtClean="0"/>
                <a:t>３００　　￥</a:t>
              </a:r>
              <a:r>
                <a:rPr lang="ja-JP" altLang="en-US" sz="1050" b="1" dirty="0"/>
                <a:t>２，４</a:t>
              </a:r>
              <a:r>
                <a:rPr kumimoji="1" lang="ja-JP" altLang="en-US" sz="1050" b="1" dirty="0" smtClean="0"/>
                <a:t>００</a:t>
              </a:r>
              <a:endParaRPr kumimoji="1" lang="ja-JP" altLang="en-US" sz="1050" b="1" dirty="0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517965" y="6249144"/>
              <a:ext cx="2550995" cy="4320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96" y="6310957"/>
              <a:ext cx="451269" cy="308421"/>
            </a:xfrm>
            <a:prstGeom prst="rect">
              <a:avLst/>
            </a:prstGeom>
          </p:spPr>
        </p:pic>
        <p:sp>
          <p:nvSpPr>
            <p:cNvPr id="46" name="テキスト ボックス 45"/>
            <p:cNvSpPr txBox="1"/>
            <p:nvPr/>
          </p:nvSpPr>
          <p:spPr>
            <a:xfrm>
              <a:off x="1085597" y="6340141"/>
              <a:ext cx="1407299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 smtClean="0"/>
                <a:t>×</a:t>
              </a:r>
              <a:r>
                <a:rPr kumimoji="1" lang="ja-JP" altLang="en-US" sz="1050" b="1" dirty="0" smtClean="0"/>
                <a:t>４６０　　￥</a:t>
              </a:r>
              <a:r>
                <a:rPr lang="ja-JP" altLang="en-US" sz="1050" b="1" dirty="0" smtClean="0"/>
                <a:t>３，５</a:t>
              </a:r>
              <a:r>
                <a:rPr kumimoji="1" lang="ja-JP" altLang="en-US" sz="1050" b="1" dirty="0" smtClean="0"/>
                <a:t>００</a:t>
              </a:r>
              <a:endParaRPr kumimoji="1" lang="ja-JP" altLang="en-US" sz="1050" b="1" dirty="0"/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2492896" y="5043997"/>
              <a:ext cx="504056" cy="279237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 smtClean="0"/>
                <a:t>購入</a:t>
              </a:r>
              <a:endParaRPr kumimoji="1" lang="ja-JP" altLang="en-US" sz="1100" b="1" dirty="0"/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2492896" y="5468522"/>
              <a:ext cx="504056" cy="279237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 smtClean="0"/>
                <a:t>購入</a:t>
              </a:r>
              <a:endParaRPr kumimoji="1" lang="ja-JP" altLang="en-US" sz="1100" b="1" dirty="0"/>
            </a:p>
          </p:txBody>
        </p:sp>
        <p:sp>
          <p:nvSpPr>
            <p:cNvPr id="49" name="角丸四角形 48"/>
            <p:cNvSpPr/>
            <p:nvPr/>
          </p:nvSpPr>
          <p:spPr>
            <a:xfrm>
              <a:off x="2492896" y="5895432"/>
              <a:ext cx="504056" cy="279237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 smtClean="0"/>
                <a:t>購入</a:t>
              </a:r>
              <a:endParaRPr kumimoji="1" lang="ja-JP" altLang="en-US" sz="1100" b="1" dirty="0"/>
            </a:p>
          </p:txBody>
        </p:sp>
        <p:sp>
          <p:nvSpPr>
            <p:cNvPr id="50" name="角丸四角形 49"/>
            <p:cNvSpPr/>
            <p:nvPr/>
          </p:nvSpPr>
          <p:spPr>
            <a:xfrm>
              <a:off x="2485900" y="6325548"/>
              <a:ext cx="504056" cy="279237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 smtClean="0"/>
                <a:t>購入</a:t>
              </a:r>
              <a:endParaRPr kumimoji="1" lang="ja-JP" altLang="en-US" sz="1100" b="1" dirty="0"/>
            </a:p>
          </p:txBody>
        </p:sp>
      </p:grpSp>
      <p:pic>
        <p:nvPicPr>
          <p:cNvPr id="26" name="図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96" y="2788881"/>
            <a:ext cx="2436172" cy="2243410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33645">
            <a:off x="3680578" y="3202619"/>
            <a:ext cx="1341048" cy="1496288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548" y="3368823"/>
            <a:ext cx="1663467" cy="1663467"/>
          </a:xfrm>
          <a:prstGeom prst="rect">
            <a:avLst/>
          </a:prstGeom>
        </p:spPr>
      </p:pic>
      <p:grpSp>
        <p:nvGrpSpPr>
          <p:cNvPr id="18" name="グループ化 17"/>
          <p:cNvGrpSpPr/>
          <p:nvPr/>
        </p:nvGrpSpPr>
        <p:grpSpPr>
          <a:xfrm>
            <a:off x="3713443" y="5853546"/>
            <a:ext cx="2523870" cy="2130543"/>
            <a:chOff x="3652556" y="5755104"/>
            <a:chExt cx="2698832" cy="2385709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443" y="5949021"/>
              <a:ext cx="2637945" cy="2191792"/>
            </a:xfrm>
            <a:prstGeom prst="rect">
              <a:avLst/>
            </a:prstGeom>
          </p:spPr>
        </p:pic>
        <p:sp>
          <p:nvSpPr>
            <p:cNvPr id="53" name="テキスト ボックス 52"/>
            <p:cNvSpPr txBox="1"/>
            <p:nvPr/>
          </p:nvSpPr>
          <p:spPr>
            <a:xfrm rot="19693343">
              <a:off x="3652556" y="6011768"/>
              <a:ext cx="364875" cy="377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￥</a:t>
              </a:r>
              <a:endParaRPr kumimoji="1" lang="ja-JP" altLang="en-US" dirty="0"/>
            </a:p>
          </p:txBody>
        </p:sp>
        <p:sp>
          <p:nvSpPr>
            <p:cNvPr id="54" name="テキスト ボックス 53"/>
            <p:cNvSpPr txBox="1"/>
            <p:nvPr/>
          </p:nvSpPr>
          <p:spPr>
            <a:xfrm rot="2583552">
              <a:off x="5965878" y="5846954"/>
              <a:ext cx="364875" cy="377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￥</a:t>
              </a:r>
              <a:endParaRPr kumimoji="1" lang="ja-JP" altLang="en-US" dirty="0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 rot="20891161">
              <a:off x="4094362" y="5950840"/>
              <a:ext cx="364875" cy="377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￥</a:t>
              </a:r>
              <a:endParaRPr kumimoji="1" lang="ja-JP" altLang="en-US" dirty="0"/>
            </a:p>
          </p:txBody>
        </p:sp>
        <p:sp>
          <p:nvSpPr>
            <p:cNvPr id="56" name="テキスト ボックス 55"/>
            <p:cNvSpPr txBox="1"/>
            <p:nvPr/>
          </p:nvSpPr>
          <p:spPr>
            <a:xfrm rot="20258654">
              <a:off x="5569412" y="5755104"/>
              <a:ext cx="364875" cy="377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￥</a:t>
              </a:r>
              <a:endParaRPr kumimoji="1" lang="ja-JP" altLang="en-US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57" name="テキスト ボックス 56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58" name="図 57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105</Words>
  <Application>Microsoft Office PowerPoint</Application>
  <PresentationFormat>A4 210 x 297 mm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46</cp:revision>
  <cp:lastPrinted>2015-05-19T07:11:15Z</cp:lastPrinted>
  <dcterms:created xsi:type="dcterms:W3CDTF">2015-05-13T02:26:19Z</dcterms:created>
  <dcterms:modified xsi:type="dcterms:W3CDTF">2015-06-24T02:47:12Z</dcterms:modified>
</cp:coreProperties>
</file>